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 id="2147483715" r:id="rId2"/>
  </p:sldMasterIdLst>
  <p:notesMasterIdLst>
    <p:notesMasterId r:id="rId11"/>
  </p:notesMasterIdLst>
  <p:sldIdLst>
    <p:sldId id="1413" r:id="rId3"/>
    <p:sldId id="1415" r:id="rId4"/>
    <p:sldId id="1414" r:id="rId5"/>
    <p:sldId id="1418" r:id="rId6"/>
    <p:sldId id="1416" r:id="rId7"/>
    <p:sldId id="1419" r:id="rId8"/>
    <p:sldId id="1421" r:id="rId9"/>
    <p:sldId id="141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9EB"/>
    <a:srgbClr val="F18346"/>
    <a:srgbClr val="B2D3F5"/>
    <a:srgbClr val="01F217"/>
    <a:srgbClr val="B2CE27"/>
    <a:srgbClr val="CEBE00"/>
    <a:srgbClr val="20317F"/>
    <a:srgbClr val="C79BE6"/>
    <a:srgbClr val="9437FF"/>
    <a:srgbClr val="04FF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p:restoredTop sz="63655"/>
  </p:normalViewPr>
  <p:slideViewPr>
    <p:cSldViewPr snapToGrid="0" snapToObjects="1">
      <p:cViewPr varScale="1">
        <p:scale>
          <a:sx n="102" d="100"/>
          <a:sy n="102" d="100"/>
        </p:scale>
        <p:origin x="1536" y="192"/>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ichaellloyd/Dropbox/learn-tech/LEARNING_CONTENT/ONLINE/COVID%2019/COVID%2019%20Modelling%20Evaluation%20V2%20ML%20GJ%208th%20April%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Infection rate</a:t>
            </a:r>
            <a:r>
              <a:rPr lang="en-GB" baseline="0"/>
              <a:t>s for ß = 0.3 and </a:t>
            </a:r>
            <a:r>
              <a:rPr lang="en-GB" sz="1400" b="0" i="0" u="none" strike="noStrike" baseline="0">
                <a:effectLst/>
              </a:rPr>
              <a:t>ß = 0.77 when recovery rate γ = 0.154</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'SIR ß = 0.3 and ß = 0.77'!$C$5</c:f>
              <c:strCache>
                <c:ptCount val="1"/>
                <c:pt idx="0">
                  <c:v>Infected, ß=0.3</c:v>
                </c:pt>
              </c:strCache>
            </c:strRef>
          </c:tx>
          <c:spPr>
            <a:ln w="28575" cap="rnd">
              <a:solidFill>
                <a:schemeClr val="accent2"/>
              </a:solidFill>
              <a:round/>
            </a:ln>
            <a:effectLst/>
          </c:spPr>
          <c:marker>
            <c:symbol val="none"/>
          </c:marker>
          <c:cat>
            <c:numRef>
              <c:f>'SIR ß = 0.3 and ß = 0.77'!$A$6:$A$105</c:f>
              <c:numCache>
                <c:formatCode>#,##0</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'SIR ß = 0.3 and ß = 0.77'!$C$6:$C$105</c:f>
              <c:numCache>
                <c:formatCode>#,##0.00</c:formatCode>
                <c:ptCount val="100"/>
                <c:pt idx="0">
                  <c:v>1</c:v>
                </c:pt>
                <c:pt idx="1">
                  <c:v>1.1540000000000001</c:v>
                </c:pt>
                <c:pt idx="2">
                  <c:v>1.3316064173613615</c:v>
                </c:pt>
                <c:pt idx="3">
                  <c:v>1.5364014817196727</c:v>
                </c:pt>
                <c:pt idx="4">
                  <c:v>1.77249895796264</c:v>
                </c:pt>
                <c:pt idx="5">
                  <c:v>2.0446190064629475</c:v>
                </c:pt>
                <c:pt idx="6">
                  <c:v>2.3581722404394538</c:v>
                </c:pt>
                <c:pt idx="7">
                  <c:v>2.7193536434853787</c:v>
                </c:pt>
                <c:pt idx="8">
                  <c:v>3.1352468773554794</c:v>
                </c:pt>
                <c:pt idx="9">
                  <c:v>3.6139392872048042</c:v>
                </c:pt>
                <c:pt idx="10">
                  <c:v>4.1646475662203555</c:v>
                </c:pt>
                <c:pt idx="11">
                  <c:v>4.7978535327239911</c:v>
                </c:pt>
                <c:pt idx="12">
                  <c:v>5.5254487486827113</c:v>
                </c:pt>
                <c:pt idx="13">
                  <c:v>6.3608857057180712</c:v>
                </c:pt>
                <c:pt idx="14">
                  <c:v>7.319331947204196</c:v>
                </c:pt>
                <c:pt idx="15">
                  <c:v>8.4178216947926199</c:v>
                </c:pt>
                <c:pt idx="16">
                  <c:v>9.6753972069714429</c:v>
                </c:pt>
                <c:pt idx="17">
                  <c:v>11.11322911463912</c:v>
                </c:pt>
                <c:pt idx="18">
                  <c:v>12.754701260354976</c:v>
                </c:pt>
                <c:pt idx="19">
                  <c:v>14.62544104693449</c:v>
                </c:pt>
                <c:pt idx="20">
                  <c:v>16.753270967399601</c:v>
                </c:pt>
                <c:pt idx="21">
                  <c:v>19.168050933663288</c:v>
                </c:pt>
                <c:pt idx="22">
                  <c:v>21.901374501503277</c:v>
                </c:pt>
                <c:pt idx="23">
                  <c:v>24.986075606080632</c:v>
                </c:pt>
                <c:pt idx="24">
                  <c:v>28.455496822374236</c:v>
                </c:pt>
                <c:pt idx="25">
                  <c:v>32.342466747782417</c:v>
                </c:pt>
                <c:pt idx="26">
                  <c:v>36.677934715528409</c:v>
                </c:pt>
                <c:pt idx="27">
                  <c:v>41.48921812085311</c:v>
                </c:pt>
                <c:pt idx="28">
                  <c:v>46.797834125224782</c:v>
                </c:pt>
                <c:pt idx="29">
                  <c:v>52.616916586278641</c:v>
                </c:pt>
                <c:pt idx="30">
                  <c:v>58.948263601873755</c:v>
                </c:pt>
                <c:pt idx="31">
                  <c:v>65.779122629329777</c:v>
                </c:pt>
                <c:pt idx="32">
                  <c:v>73.078897681203401</c:v>
                </c:pt>
                <c:pt idx="33">
                  <c:v>80.796051287969675</c:v>
                </c:pt>
                <c:pt idx="34">
                  <c:v>88.855561679923213</c:v>
                </c:pt>
                <c:pt idx="35">
                  <c:v>97.157365431029277</c:v>
                </c:pt>
                <c:pt idx="36">
                  <c:v>105.57624460980868</c:v>
                </c:pt>
                <c:pt idx="37">
                  <c:v>113.96358041021799</c:v>
                </c:pt>
                <c:pt idx="38">
                  <c:v>122.15127210721835</c:v>
                </c:pt>
                <c:pt idx="39">
                  <c:v>129.95790425608953</c:v>
                </c:pt>
                <c:pt idx="40">
                  <c:v>137.1969514809042</c:v>
                </c:pt>
                <c:pt idx="41">
                  <c:v>143.68648033408257</c:v>
                </c:pt>
                <c:pt idx="42">
                  <c:v>149.2595053786892</c:v>
                </c:pt>
                <c:pt idx="43">
                  <c:v>153.77395453467713</c:v>
                </c:pt>
                <c:pt idx="44">
                  <c:v>157.121157347729</c:v>
                </c:pt>
                <c:pt idx="45">
                  <c:v>159.2319160151587</c:v>
                </c:pt>
                <c:pt idx="46">
                  <c:v>160.07953306090499</c:v>
                </c:pt>
                <c:pt idx="47">
                  <c:v>159.67958789573703</c:v>
                </c:pt>
                <c:pt idx="48">
                  <c:v>158.08668790273001</c:v>
                </c:pt>
                <c:pt idx="49">
                  <c:v>155.38878028647821</c:v>
                </c:pt>
                <c:pt idx="50">
                  <c:v>151.69983703206196</c:v>
                </c:pt>
                <c:pt idx="51">
                  <c:v>147.15179488886366</c:v>
                </c:pt>
                <c:pt idx="52">
                  <c:v>141.8865617751074</c:v>
                </c:pt>
                <c:pt idx="53">
                  <c:v>136.04873286836067</c:v>
                </c:pt>
                <c:pt idx="54">
                  <c:v>129.77944553451943</c:v>
                </c:pt>
                <c:pt idx="55">
                  <c:v>123.21158833194474</c:v>
                </c:pt>
                <c:pt idx="56">
                  <c:v>116.4663977817105</c:v>
                </c:pt>
                <c:pt idx="57">
                  <c:v>109.65134348616866</c:v>
                </c:pt>
                <c:pt idx="58">
                  <c:v>102.85911998402418</c:v>
                </c:pt>
                <c:pt idx="59">
                  <c:v>96.167525962214626</c:v>
                </c:pt>
                <c:pt idx="60">
                  <c:v>89.64000732461723</c:v>
                </c:pt>
                <c:pt idx="61">
                  <c:v>83.326658661155278</c:v>
                </c:pt>
                <c:pt idx="62">
                  <c:v>77.265507847326489</c:v>
                </c:pt>
                <c:pt idx="63">
                  <c:v>71.48394321352518</c:v>
                </c:pt>
                <c:pt idx="64">
                  <c:v>66.000176832378614</c:v>
                </c:pt>
                <c:pt idx="65">
                  <c:v>60.824667991974984</c:v>
                </c:pt>
                <c:pt idx="66">
                  <c:v>55.961456468276097</c:v>
                </c:pt>
                <c:pt idx="67">
                  <c:v>51.409375475203461</c:v>
                </c:pt>
                <c:pt idx="68">
                  <c:v>47.163129495012605</c:v>
                </c:pt>
                <c:pt idx="69">
                  <c:v>43.214233239685079</c:v>
                </c:pt>
                <c:pt idx="70">
                  <c:v>39.551815544256968</c:v>
                </c:pt>
                <c:pt idx="71">
                  <c:v>36.163296808107923</c:v>
                </c:pt>
                <c:pt idx="72">
                  <c:v>33.034951360311922</c:v>
                </c:pt>
                <c:pt idx="73">
                  <c:v>30.152367399875033</c:v>
                </c:pt>
                <c:pt idx="74">
                  <c:v>27.500817406829402</c:v>
                </c:pt>
                <c:pt idx="75">
                  <c:v>25.065551487005585</c:v>
                </c:pt>
                <c:pt idx="76">
                  <c:v>22.832025263847463</c:v>
                </c:pt>
                <c:pt idx="77">
                  <c:v>20.786072854121709</c:v>
                </c:pt>
                <c:pt idx="78">
                  <c:v>18.914034293005422</c:v>
                </c:pt>
                <c:pt idx="79">
                  <c:v>17.202845596583344</c:v>
                </c:pt>
                <c:pt idx="80">
                  <c:v>15.640098522863342</c:v>
                </c:pt>
                <c:pt idx="81">
                  <c:v>14.214076049438678</c:v>
                </c:pt>
                <c:pt idx="82">
                  <c:v>12.913768644019651</c:v>
                </c:pt>
                <c:pt idx="83">
                  <c:v>11.728875569285051</c:v>
                </c:pt>
                <c:pt idx="84">
                  <c:v>10.64979473468869</c:v>
                </c:pt>
                <c:pt idx="85">
                  <c:v>9.6676039793477599</c:v>
                </c:pt>
                <c:pt idx="86">
                  <c:v>8.7740361337597488</c:v>
                </c:pt>
                <c:pt idx="87">
                  <c:v>7.961449754472155</c:v>
                </c:pt>
                <c:pt idx="88">
                  <c:v>7.2227970452883081</c:v>
                </c:pt>
                <c:pt idx="89">
                  <c:v>6.5515901617180585</c:v>
                </c:pt>
                <c:pt idx="90">
                  <c:v>5.9418668333580849</c:v>
                </c:pt>
                <c:pt idx="91">
                  <c:v>5.3881560236784365</c:v>
                </c:pt>
                <c:pt idx="92">
                  <c:v>4.8854441711215113</c:v>
                </c:pt>
                <c:pt idx="93">
                  <c:v>4.4291424131724728</c:v>
                </c:pt>
                <c:pt idx="94">
                  <c:v>4.0150550806491587</c:v>
                </c:pt>
                <c:pt idx="95">
                  <c:v>3.6393496581647091</c:v>
                </c:pt>
                <c:pt idx="96">
                  <c:v>3.298528334510979</c:v>
                </c:pt>
                <c:pt idx="97">
                  <c:v>2.9894012101854424</c:v>
                </c:pt>
                <c:pt idx="98">
                  <c:v>2.7090611855690105</c:v>
                </c:pt>
                <c:pt idx="99">
                  <c:v>2.4548605199554392</c:v>
                </c:pt>
              </c:numCache>
            </c:numRef>
          </c:val>
          <c:smooth val="0"/>
          <c:extLst>
            <c:ext xmlns:c16="http://schemas.microsoft.com/office/drawing/2014/chart" uri="{C3380CC4-5D6E-409C-BE32-E72D297353CC}">
              <c16:uniqueId val="{00000000-E76C-2945-8F4F-606E64786DA3}"/>
            </c:ext>
          </c:extLst>
        </c:ser>
        <c:ser>
          <c:idx val="4"/>
          <c:order val="1"/>
          <c:tx>
            <c:strRef>
              <c:f>'SIR ß = 0.3 and ß = 0.77'!$F$5</c:f>
              <c:strCache>
                <c:ptCount val="1"/>
                <c:pt idx="0">
                  <c:v>Infected, ß=0.77</c:v>
                </c:pt>
              </c:strCache>
            </c:strRef>
          </c:tx>
          <c:spPr>
            <a:ln w="28575" cap="rnd">
              <a:solidFill>
                <a:schemeClr val="accent5"/>
              </a:solidFill>
              <a:round/>
            </a:ln>
            <a:effectLst/>
          </c:spPr>
          <c:marker>
            <c:symbol val="none"/>
          </c:marker>
          <c:cat>
            <c:numRef>
              <c:f>'SIR ß = 0.3 and ß = 0.77'!$A$6:$A$105</c:f>
              <c:numCache>
                <c:formatCode>#,##0</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'SIR ß = 0.3 and ß = 0.77'!$F$6:$F$105</c:f>
              <c:numCache>
                <c:formatCode>#,##0.00</c:formatCode>
                <c:ptCount val="100"/>
                <c:pt idx="0">
                  <c:v>1</c:v>
                </c:pt>
                <c:pt idx="1">
                  <c:v>1.6160000000000001</c:v>
                </c:pt>
                <c:pt idx="2">
                  <c:v>2.6104969145145147</c:v>
                </c:pt>
                <c:pt idx="3">
                  <c:v>4.2145119409921312</c:v>
                </c:pt>
                <c:pt idx="4">
                  <c:v>6.7975946112499628</c:v>
                </c:pt>
                <c:pt idx="5">
                  <c:v>10.946919422961429</c:v>
                </c:pt>
                <c:pt idx="6">
                  <c:v>17.585193803908894</c:v>
                </c:pt>
                <c:pt idx="7">
                  <c:v>28.136129507379611</c:v>
                </c:pt>
                <c:pt idx="8">
                  <c:v>44.729975696730079</c:v>
                </c:pt>
                <c:pt idx="9">
                  <c:v>70.388890815830862</c:v>
                </c:pt>
                <c:pt idx="10">
                  <c:v>109.00097966728988</c:v>
                </c:pt>
                <c:pt idx="11">
                  <c:v>164.63917749812103</c:v>
                </c:pt>
                <c:pt idx="12">
                  <c:v>239.48662099064026</c:v>
                </c:pt>
                <c:pt idx="13">
                  <c:v>329.86464369579335</c:v>
                </c:pt>
                <c:pt idx="14">
                  <c:v>421.99414213462904</c:v>
                </c:pt>
                <c:pt idx="15">
                  <c:v>493.36585456730523</c:v>
                </c:pt>
                <c:pt idx="16">
                  <c:v>524.95520340876988</c:v>
                </c:pt>
                <c:pt idx="17">
                  <c:v>515.04311021302351</c:v>
                </c:pt>
                <c:pt idx="18">
                  <c:v>477.15997104314107</c:v>
                </c:pt>
                <c:pt idx="19">
                  <c:v>426.82481087602963</c:v>
                </c:pt>
                <c:pt idx="20">
                  <c:v>374.18430870752928</c:v>
                </c:pt>
                <c:pt idx="21">
                  <c:v>324.26054332665592</c:v>
                </c:pt>
                <c:pt idx="22">
                  <c:v>279.07299966253055</c:v>
                </c:pt>
                <c:pt idx="23">
                  <c:v>239.16117041221582</c:v>
                </c:pt>
                <c:pt idx="24">
                  <c:v>204.39228723285723</c:v>
                </c:pt>
                <c:pt idx="25">
                  <c:v>174.35321408163034</c:v>
                </c:pt>
                <c:pt idx="26">
                  <c:v>148.53575694559029</c:v>
                </c:pt>
                <c:pt idx="27">
                  <c:v>126.42297734296287</c:v>
                </c:pt>
                <c:pt idx="28">
                  <c:v>107.52794110049942</c:v>
                </c:pt>
                <c:pt idx="29">
                  <c:v>91.409354510846327</c:v>
                </c:pt>
                <c:pt idx="30">
                  <c:v>77.67591530917575</c:v>
                </c:pt>
                <c:pt idx="31">
                  <c:v>65.985231176621852</c:v>
                </c:pt>
                <c:pt idx="32">
                  <c:v>56.040260457921164</c:v>
                </c:pt>
                <c:pt idx="33">
                  <c:v>47.58478444349079</c:v>
                </c:pt>
                <c:pt idx="34">
                  <c:v>40.398680635941631</c:v>
                </c:pt>
                <c:pt idx="35">
                  <c:v>34.293379371910518</c:v>
                </c:pt>
                <c:pt idx="36">
                  <c:v>29.107680739883783</c:v>
                </c:pt>
                <c:pt idx="37">
                  <c:v>24.703999180407141</c:v>
                </c:pt>
                <c:pt idx="38">
                  <c:v>20.965045291350851</c:v>
                </c:pt>
                <c:pt idx="39">
                  <c:v>17.79092480405502</c:v>
                </c:pt>
                <c:pt idx="40">
                  <c:v>15.096620775415497</c:v>
                </c:pt>
                <c:pt idx="41">
                  <c:v>12.80981975139475</c:v>
                </c:pt>
                <c:pt idx="42">
                  <c:v>10.869042064658164</c:v>
                </c:pt>
                <c:pt idx="43">
                  <c:v>9.2220382992365941</c:v>
                </c:pt>
                <c:pt idx="44">
                  <c:v>7.8244170143200966</c:v>
                </c:pt>
                <c:pt idx="45">
                  <c:v>6.638472343786086</c:v>
                </c:pt>
                <c:pt idx="46">
                  <c:v>5.6321836734048469</c:v>
                </c:pt>
                <c:pt idx="47">
                  <c:v>4.7783630260073071</c:v>
                </c:pt>
                <c:pt idx="48">
                  <c:v>4.0539289476946028</c:v>
                </c:pt>
                <c:pt idx="49">
                  <c:v>3.4392885405157085</c:v>
                </c:pt>
                <c:pt idx="50">
                  <c:v>2.9178118204999652</c:v>
                </c:pt>
                <c:pt idx="51">
                  <c:v>2.4753848062492607</c:v>
                </c:pt>
                <c:pt idx="52">
                  <c:v>2.1000296846414619</c:v>
                </c:pt>
                <c:pt idx="53">
                  <c:v>1.7815820833634433</c:v>
                </c:pt>
                <c:pt idx="54">
                  <c:v>1.5114169329835239</c:v>
                </c:pt>
                <c:pt idx="55">
                  <c:v>1.2822156513708354</c:v>
                </c:pt>
                <c:pt idx="56">
                  <c:v>1.0877684559919825</c:v>
                </c:pt>
                <c:pt idx="57">
                  <c:v>0.92280652822586684</c:v>
                </c:pt>
                <c:pt idx="58">
                  <c:v>0.7828595391749309</c:v>
                </c:pt>
                <c:pt idx="59">
                  <c:v>0.66413471695530879</c:v>
                </c:pt>
                <c:pt idx="60">
                  <c:v>0.56341420729033209</c:v>
                </c:pt>
                <c:pt idx="61">
                  <c:v>0.4779679664974531</c:v>
                </c:pt>
                <c:pt idx="62">
                  <c:v>0.40547984085470201</c:v>
                </c:pt>
                <c:pt idx="63">
                  <c:v>0.34398483939544733</c:v>
                </c:pt>
                <c:pt idx="64">
                  <c:v>0.29181590747504255</c:v>
                </c:pt>
                <c:pt idx="65">
                  <c:v>0.24755876376062441</c:v>
                </c:pt>
                <c:pt idx="66">
                  <c:v>0.21001358028034181</c:v>
                </c:pt>
                <c:pt idx="67">
                  <c:v>0.17816246952970929</c:v>
                </c:pt>
                <c:pt idx="68">
                  <c:v>0.15114189923757093</c:v>
                </c:pt>
                <c:pt idx="69">
                  <c:v>0.12821928839417579</c:v>
                </c:pt>
                <c:pt idx="70">
                  <c:v>0.10877315107769016</c:v>
                </c:pt>
                <c:pt idx="71">
                  <c:v>9.2276250496739945E-2</c:v>
                </c:pt>
                <c:pt idx="72">
                  <c:v>7.8281307060277541E-2</c:v>
                </c:pt>
                <c:pt idx="73">
                  <c:v>6.6408873374170729E-2</c:v>
                </c:pt>
                <c:pt idx="74">
                  <c:v>5.6337047701782911E-2</c:v>
                </c:pt>
                <c:pt idx="75">
                  <c:v>4.7792747190507141E-2</c:v>
                </c:pt>
                <c:pt idx="76">
                  <c:v>4.0544304397826254E-2</c:v>
                </c:pt>
                <c:pt idx="77">
                  <c:v>3.4395186487434198E-2</c:v>
                </c:pt>
                <c:pt idx="78">
                  <c:v>2.9178666875192993E-2</c:v>
                </c:pt>
                <c:pt idx="79">
                  <c:v>2.4753304907307868E-2</c:v>
                </c:pt>
                <c:pt idx="80">
                  <c:v>2.0999111046235627E-2</c:v>
                </c:pt>
                <c:pt idx="81">
                  <c:v>1.781429361534034E-2</c:v>
                </c:pt>
                <c:pt idx="82">
                  <c:v>1.5112498913564549E-2</c:v>
                </c:pt>
                <c:pt idx="83">
                  <c:v>1.282046988280402E-2</c:v>
                </c:pt>
                <c:pt idx="84">
                  <c:v>1.0876059855158084E-2</c:v>
                </c:pt>
                <c:pt idx="85">
                  <c:v>9.2265475318995885E-3</c:v>
                </c:pt>
                <c:pt idx="86">
                  <c:v>7.8272075114941188E-3</c:v>
                </c:pt>
                <c:pt idx="87">
                  <c:v>6.6400976114540785E-3</c:v>
                </c:pt>
                <c:pt idx="88">
                  <c:v>5.6330301058966151E-3</c:v>
                </c:pt>
                <c:pt idx="89">
                  <c:v>4.7786989866117329E-3</c:v>
                </c:pt>
                <c:pt idx="90">
                  <c:v>4.0539395853376233E-3</c:v>
                </c:pt>
                <c:pt idx="91">
                  <c:v>3.4391004834094922E-3</c:v>
                </c:pt>
                <c:pt idx="92">
                  <c:v>2.9175106792479464E-3</c:v>
                </c:pt>
                <c:pt idx="93">
                  <c:v>2.4750275667936809E-3</c:v>
                </c:pt>
                <c:pt idx="94">
                  <c:v>2.0996534689791792E-3</c:v>
                </c:pt>
                <c:pt idx="95">
                  <c:v>1.7812103290450435E-3</c:v>
                </c:pt>
                <c:pt idx="96">
                  <c:v>1.5110637393437806E-3</c:v>
                </c:pt>
                <c:pt idx="97">
                  <c:v>1.2818888249733291E-3</c:v>
                </c:pt>
                <c:pt idx="98">
                  <c:v>1.0874716344106633E-3</c:v>
                </c:pt>
                <c:pt idx="99">
                  <c:v>9.2254065203804358E-4</c:v>
                </c:pt>
              </c:numCache>
            </c:numRef>
          </c:val>
          <c:smooth val="0"/>
          <c:extLst>
            <c:ext xmlns:c16="http://schemas.microsoft.com/office/drawing/2014/chart" uri="{C3380CC4-5D6E-409C-BE32-E72D297353CC}">
              <c16:uniqueId val="{00000001-E76C-2945-8F4F-606E64786DA3}"/>
            </c:ext>
          </c:extLst>
        </c:ser>
        <c:dLbls>
          <c:showLegendKey val="0"/>
          <c:showVal val="0"/>
          <c:showCatName val="0"/>
          <c:showSerName val="0"/>
          <c:showPercent val="0"/>
          <c:showBubbleSize val="0"/>
        </c:dLbls>
        <c:smooth val="0"/>
        <c:axId val="729983760"/>
        <c:axId val="729985392"/>
      </c:lineChart>
      <c:catAx>
        <c:axId val="729983760"/>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9985392"/>
        <c:crosses val="autoZero"/>
        <c:auto val="1"/>
        <c:lblAlgn val="ctr"/>
        <c:lblOffset val="100"/>
        <c:noMultiLvlLbl val="0"/>
      </c:catAx>
      <c:valAx>
        <c:axId val="7299853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9983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79DB4-7E25-8F43-A0FF-B7DEBD7EA9F2}" type="datetimeFigureOut">
              <a:rPr lang="en-US" smtClean="0"/>
              <a:t>5/1/20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DE070-E9A6-3F46-9792-5A5D1F7FDC97}" type="slidenum">
              <a:rPr lang="en-US" smtClean="0"/>
              <a:t>‹#›</a:t>
            </a:fld>
            <a:endParaRPr lang="en-US"/>
          </a:p>
        </p:txBody>
      </p:sp>
    </p:spTree>
    <p:extLst>
      <p:ext uri="{BB962C8B-B14F-4D97-AF65-F5344CB8AC3E}">
        <p14:creationId xmlns:p14="http://schemas.microsoft.com/office/powerpoint/2010/main" val="142227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ii.ox.ac.uk/blog/misinformation-and-the-coronavirus-resista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jorick1117?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mobile-phone-china?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Mike Lloyd, Founder of learn-tech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simplify deep tech through courses and our clients include Pearson and Microsoft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give you the address for the COVID-19 Demystified course at the end of the session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I also suggest that you connect with me on LinkedIn to for pointers to the course and relevant articles  – search for Mike Lloyd, Founder learn-tech.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joined here today by Gareth James, one of the course writers, who will join me in taking questions later.  </a:t>
            </a:r>
          </a:p>
        </p:txBody>
      </p:sp>
      <p:sp>
        <p:nvSpPr>
          <p:cNvPr id="4" name="Slide Number Placeholder 3"/>
          <p:cNvSpPr>
            <a:spLocks noGrp="1"/>
          </p:cNvSpPr>
          <p:nvPr>
            <p:ph type="sldNum" sz="quarter" idx="5"/>
          </p:nvPr>
        </p:nvSpPr>
        <p:spPr/>
        <p:txBody>
          <a:bodyPr/>
          <a:lstStyle/>
          <a:p>
            <a:fld id="{273DE070-E9A6-3F46-9792-5A5D1F7FDC97}" type="slidenum">
              <a:rPr lang="en-US" smtClean="0"/>
              <a:t>1</a:t>
            </a:fld>
            <a:endParaRPr lang="en-US"/>
          </a:p>
        </p:txBody>
      </p:sp>
    </p:spTree>
    <p:extLst>
      <p:ext uri="{BB962C8B-B14F-4D97-AF65-F5344CB8AC3E}">
        <p14:creationId xmlns:p14="http://schemas.microsoft.com/office/powerpoint/2010/main" val="54250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COVID-19 DM was written by experts for non-experts – the general public and secondary level students and above.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a STEM course with a strong hands-on element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Written by a core team of 8 people, + 6 reviewers. </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5 core team from Medical world, epidemiology, stats, and clinical practice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2 maths educators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1 technologist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a joint UK and Australian project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743152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project came about when a highly distressed woman appeared on the BBC saying that her husband was on a ventilator and she had no idea what a ventilator was.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Since then its become clear that we are fighting two enemies – the virus itself, and misinformation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COVID-19 misinformation now has as much reach as the BBC, Guardian, New York Times, and Washington Post combined.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Public discourse about COVID-19 now has two main features: </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Fear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Blame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Take a look at infotagion.com to see some of the astonishing claims that are being made on social media.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claims are outright silly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Other claims – especially those related to unproven treatments, vaccination and emergency calls are life-threatening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our goal with this project is to put a scientific and mathematical framework around the pandemic, and give users the tools to make their own minds up – but based on facts and statistics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https://www.linkedin.com/feed/update/urn:li:activity:6660118895074115584/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https://www.oii.ox.ac.uk/blog/misinformation-and-the-coronavirus-resistance/</a:t>
            </a:r>
            <a:r>
              <a:rPr lang="en-GB" dirty="0"/>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426216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course starts with an exploration of the science behind COVID-19.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look in detail at how viruses work and why SARS-CoV-2 can do so much damage in the human body.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then look in detail at what we can do about it. </a:t>
            </a:r>
          </a:p>
          <a:p>
            <a:r>
              <a:rPr lang="en-GB"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For example, why is soap so effective?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Why is social distancing so important?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What is the role of drugs and vaccines in stopping the pandemic?</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What equipment can be used to keep people safe and fight the disease?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then look at the range of options that governments and health authorities have for fighting the pandemic and explain how basic Epidemiology models work, and how they can be used to support decision-making. </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Here, we address questions such as </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is the “R’ number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What is an SIR model?</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How can you predict if a health system would become overwhelmed or not?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 aim to put structured analysis of policies and their effects into the hands of the learners.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To do this we provide and Excel workbook with a range of models that the users can input their own data into.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These models build in complexity, so we gently take users along a structured learning path.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Finally, we explore ways of exiting the pandemic, and what measures can be taken too return us to normality.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349935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401462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www.bbc.co.uk</a:t>
            </a:r>
            <a:r>
              <a:rPr lang="en-GB" dirty="0"/>
              <a:t>/news/technology-52120747v</a:t>
            </a:r>
          </a:p>
          <a:p>
            <a:endParaRPr lang="en-GB" dirty="0"/>
          </a:p>
          <a:p>
            <a:r>
              <a:rPr lang="en-GB" dirty="0"/>
              <a:t>https://</a:t>
            </a:r>
            <a:r>
              <a:rPr lang="en-GB" dirty="0" err="1"/>
              <a:t>www.vox.com</a:t>
            </a:r>
            <a:r>
              <a:rPr lang="en-GB" dirty="0"/>
              <a:t>/recode/2020/2/7/21125959/artificial-intelligence-coronavirus-benevolent-ai-treatment</a:t>
            </a:r>
          </a:p>
          <a:p>
            <a:endParaRPr lang="en-GB" dirty="0"/>
          </a:p>
          <a:p>
            <a:r>
              <a:rPr lang="en-GB" sz="1200" b="0" i="0" u="none" strike="noStrike" kern="1200" dirty="0">
                <a:solidFill>
                  <a:schemeClr val="tx1"/>
                </a:solidFill>
                <a:effectLst/>
                <a:latin typeface="+mn-lt"/>
                <a:ea typeface="+mn-ea"/>
                <a:cs typeface="+mn-cs"/>
              </a:rPr>
              <a:t>Photo by </a:t>
            </a:r>
            <a:r>
              <a:rPr lang="en-GB" sz="1200" b="0" i="0" kern="1200" dirty="0">
                <a:solidFill>
                  <a:schemeClr val="tx1"/>
                </a:solidFill>
                <a:effectLst/>
                <a:latin typeface="+mn-lt"/>
                <a:ea typeface="+mn-ea"/>
                <a:cs typeface="+mn-cs"/>
                <a:hlinkClick r:id="rId3"/>
              </a:rPr>
              <a:t>Jorick Jing</a:t>
            </a:r>
            <a:r>
              <a:rPr lang="en-GB" sz="1200" b="0" i="0" u="none" strike="noStrike" kern="1200" dirty="0">
                <a:solidFill>
                  <a:schemeClr val="tx1"/>
                </a:solidFill>
                <a:effectLst/>
                <a:latin typeface="+mn-lt"/>
                <a:ea typeface="+mn-ea"/>
                <a:cs typeface="+mn-cs"/>
              </a:rPr>
              <a:t> on </a:t>
            </a:r>
            <a:r>
              <a:rPr lang="en-GB" sz="1200" b="0" i="0" kern="1200" dirty="0">
                <a:solidFill>
                  <a:schemeClr val="tx1"/>
                </a:solidFill>
                <a:effectLst/>
                <a:latin typeface="+mn-lt"/>
                <a:ea typeface="+mn-ea"/>
                <a:cs typeface="+mn-cs"/>
                <a:hlinkClick r:id="rId4"/>
              </a:rPr>
              <a:t>Unsplash</a:t>
            </a:r>
            <a:r>
              <a:rPr lang="en-GB" sz="1200" b="0" i="0" kern="1200" dirty="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38741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www.bbc.co.uk</a:t>
            </a:r>
            <a:r>
              <a:rPr lang="en-GB" dirty="0"/>
              <a:t>/news/technology-52120747v</a:t>
            </a:r>
          </a:p>
          <a:p>
            <a:endParaRPr lang="en-GB" dirty="0"/>
          </a:p>
          <a:p>
            <a:r>
              <a:rPr lang="en-GB" dirty="0"/>
              <a:t>https://</a:t>
            </a:r>
            <a:r>
              <a:rPr lang="en-GB" dirty="0" err="1"/>
              <a:t>www.vox.com</a:t>
            </a:r>
            <a:r>
              <a:rPr lang="en-GB" dirty="0"/>
              <a:t>/recode/2020/2/7/21125959/artificial-intelligence-coronavirus-benevolent-ai-treatment</a:t>
            </a:r>
          </a:p>
          <a:p>
            <a:endParaRPr lang="en-GB" dirty="0"/>
          </a:p>
          <a:p>
            <a:r>
              <a:rPr lang="en-GB" dirty="0"/>
              <a:t>https://</a:t>
            </a:r>
            <a:r>
              <a:rPr lang="en-GB" dirty="0" err="1"/>
              <a:t>www.stevens.edu</a:t>
            </a:r>
            <a:r>
              <a:rPr lang="en-GB" dirty="0"/>
              <a:t>/news/novel-molecule-could-spur-new-class-drugs-breast-cancer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66990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GB" sz="12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66717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7324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p:nvPr>
        </p:nvSpPr>
        <p:spPr>
          <a:xfrm>
            <a:off x="1790100" y="2701131"/>
            <a:ext cx="4113900" cy="282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p:nvPr>
        </p:nvSpPr>
        <p:spPr>
          <a:xfrm>
            <a:off x="7658100" y="2701131"/>
            <a:ext cx="4113900" cy="282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dirty="0"/>
              <a:t>2</a:t>
            </a:r>
            <a:endParaRPr lang="en-ZA" dirty="0"/>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59282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ZA" dirty="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810918" cy="412431"/>
          </a:xfrm>
          <a:prstGeom prst="rect">
            <a:avLst/>
          </a:prstGeom>
        </p:spPr>
        <p:txBody>
          <a:bodyPr/>
          <a:lstStyle>
            <a:lvl1pPr>
              <a:defRPr/>
            </a:lvl1pPr>
          </a:lstStyle>
          <a:p>
            <a:r>
              <a:rPr lang="en-GB"/>
              <a:t>AI at Nord Anglia, Towards a Culture of Continuous Intelligence, ©2019 learn-</a:t>
            </a:r>
            <a:r>
              <a:rPr lang="en-GB" err="1"/>
              <a:t>tech.io</a:t>
            </a:r>
            <a:r>
              <a:rPr lang="en-GB"/>
              <a:t> </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dirty="0"/>
              <a:t>2</a:t>
            </a:r>
            <a:endParaRPr lang="en-ZA" dirty="0"/>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dirty="0"/>
              <a:t>3</a:t>
            </a:r>
            <a:endParaRPr lang="en-ZA" dirty="0"/>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endParaRPr lang="en-ZA" dirty="0"/>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3653710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a:t>Click to edit Master title style</a:t>
            </a:r>
            <a:endParaRPr lang="en-ZA" dirty="0"/>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Tree>
    <p:extLst>
      <p:ext uri="{BB962C8B-B14F-4D97-AF65-F5344CB8AC3E}">
        <p14:creationId xmlns:p14="http://schemas.microsoft.com/office/powerpoint/2010/main" val="1157528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4255154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a:t>Click to edit Master title style</a:t>
            </a:r>
            <a:endParaRPr lang="en-ZA" dirty="0"/>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p:nvPr>
        </p:nvSpPr>
        <p:spPr>
          <a:xfrm>
            <a:off x="432000" y="1728000"/>
            <a:ext cx="54720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p:nvPr>
        </p:nvSpPr>
        <p:spPr>
          <a:xfrm>
            <a:off x="6300000" y="1728000"/>
            <a:ext cx="54720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223546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a:t>Click to edit Master title style</a:t>
            </a:r>
            <a:endParaRPr lang="en-ZA" dirty="0"/>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p:nvPr>
        </p:nvSpPr>
        <p:spPr>
          <a:xfrm>
            <a:off x="432000" y="2210852"/>
            <a:ext cx="5472000" cy="3868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p:nvPr>
        </p:nvSpPr>
        <p:spPr>
          <a:xfrm>
            <a:off x="6300000" y="2210852"/>
            <a:ext cx="5472000" cy="3868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ZA" smtClean="0"/>
              <a:pPr/>
              <a:t>‹#›</a:t>
            </a:fld>
            <a:endParaRPr lang="en-ZA"/>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69285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dirty="0"/>
              <a:t>Section 1 Title</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dirty="0"/>
              <a:t>Section 2 Title</a:t>
            </a:r>
            <a:endParaRPr lang="en-ZA" dirty="0"/>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dirty="0"/>
              <a:t>Section 3 Title</a:t>
            </a:r>
            <a:endParaRPr lang="en-ZA" dirty="0"/>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3053650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a:t>Click to edit Master title style</a:t>
            </a:r>
            <a:endParaRPr lang="en-ZA"/>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dirty="0"/>
              <a:t>Item Title</a:t>
            </a:r>
            <a:endParaRPr lang="en-ZA" dirty="0"/>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Tree>
    <p:extLst>
      <p:ext uri="{BB962C8B-B14F-4D97-AF65-F5344CB8AC3E}">
        <p14:creationId xmlns:p14="http://schemas.microsoft.com/office/powerpoint/2010/main" val="101724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Tree>
    <p:extLst>
      <p:ext uri="{BB962C8B-B14F-4D97-AF65-F5344CB8AC3E}">
        <p14:creationId xmlns:p14="http://schemas.microsoft.com/office/powerpoint/2010/main" val="3492558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dirty="0"/>
              <a:t>Full Name</a:t>
            </a:r>
            <a:endParaRPr lang="en-ZA" dirty="0"/>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dirty="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dirty="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dirty="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dirty="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dirty="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Tree>
    <p:extLst>
      <p:ext uri="{BB962C8B-B14F-4D97-AF65-F5344CB8AC3E}">
        <p14:creationId xmlns:p14="http://schemas.microsoft.com/office/powerpoint/2010/main" val="7782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29662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a:t>Click to edit Master title style</a:t>
            </a:r>
            <a:endParaRPr lang="en-ZA"/>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295332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3760824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1077375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dirty="0"/>
              <a:t>Thank You</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endParaRPr lang="en-ZA" dirty="0"/>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dirty="0"/>
              <a:t>Contact Number</a:t>
            </a:r>
            <a:endParaRPr lang="en-ZA" dirty="0"/>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dirty="0"/>
              <a:t>Email or Social Media Handle</a:t>
            </a:r>
            <a:endParaRPr lang="en-ZA" dirty="0"/>
          </a:p>
        </p:txBody>
      </p:sp>
    </p:spTree>
    <p:extLst>
      <p:ext uri="{BB962C8B-B14F-4D97-AF65-F5344CB8AC3E}">
        <p14:creationId xmlns:p14="http://schemas.microsoft.com/office/powerpoint/2010/main" val="922529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a:t>Click to edit Master title style</a:t>
            </a:r>
            <a:endParaRPr lang="en-ZA"/>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Mockup Details</a:t>
            </a:r>
            <a:endParaRPr lang="en-ZA" dirty="0"/>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Mockup Name</a:t>
            </a:r>
            <a:endParaRPr lang="en-ZA" dirty="0"/>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Mockup Details</a:t>
            </a:r>
            <a:endParaRPr lang="en-ZA" dirty="0"/>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Mockup Name</a:t>
            </a:r>
            <a:endParaRPr lang="en-ZA" dirty="0"/>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Mockup Details</a:t>
            </a:r>
            <a:endParaRPr lang="en-ZA" dirty="0"/>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Mockup Name</a:t>
            </a:r>
            <a:endParaRPr lang="en-ZA" dirty="0"/>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Tree>
    <p:extLst>
      <p:ext uri="{BB962C8B-B14F-4D97-AF65-F5344CB8AC3E}">
        <p14:creationId xmlns:p14="http://schemas.microsoft.com/office/powerpoint/2010/main" val="1988274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dirty="0"/>
              <a:t>Testimonial goes here</a:t>
            </a:r>
            <a:endParaRPr lang="en-ZA" dirty="0"/>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dirty="0"/>
              <a:t>Name and Title</a:t>
            </a:r>
            <a:endParaRPr lang="en-ZA" dirty="0"/>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dirty="0"/>
              <a:t>Testimonial goes here</a:t>
            </a:r>
            <a:endParaRPr lang="en-ZA" dirty="0"/>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dirty="0"/>
              <a:t>Name and Title</a:t>
            </a:r>
            <a:endParaRPr lang="en-ZA" dirty="0"/>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dirty="0"/>
              <a:t>Testimonial goes here</a:t>
            </a:r>
            <a:endParaRPr lang="en-ZA" dirty="0"/>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dirty="0"/>
              <a:t>Name and Title</a:t>
            </a:r>
            <a:endParaRPr lang="en-ZA" dirty="0"/>
          </a:p>
        </p:txBody>
      </p:sp>
    </p:spTree>
    <p:extLst>
      <p:ext uri="{BB962C8B-B14F-4D97-AF65-F5344CB8AC3E}">
        <p14:creationId xmlns:p14="http://schemas.microsoft.com/office/powerpoint/2010/main" val="4267842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749455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33612981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921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79579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ZA" smtClean="0"/>
              <a:pPr/>
              <a:t>‹#›</a:t>
            </a:fld>
            <a:endParaRPr lang="en-ZA"/>
          </a:p>
        </p:txBody>
      </p:sp>
    </p:spTree>
    <p:extLst>
      <p:ext uri="{BB962C8B-B14F-4D97-AF65-F5344CB8AC3E}">
        <p14:creationId xmlns:p14="http://schemas.microsoft.com/office/powerpoint/2010/main" val="1841341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1905001"/>
            <a:ext cx="10242551" cy="1523495"/>
          </a:xfrm>
        </p:spPr>
        <p:txBody>
          <a:bodyPr>
            <a:noAutofit/>
          </a:bodyPr>
          <a:lstStyle>
            <a:lvl1pPr>
              <a:lnSpc>
                <a:spcPct val="90000"/>
              </a:lnSpc>
              <a:defRPr sz="5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17600" y="4344989"/>
            <a:ext cx="10242552"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119813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1905000"/>
            <a:ext cx="9390944" cy="1523494"/>
          </a:xfrm>
        </p:spPr>
        <p:txBody>
          <a:bodyPr anchor="t" anchorCtr="0">
            <a:noAutofit/>
          </a:bodyPr>
          <a:lstStyle>
            <a:lvl1pPr algn="l" defTabSz="914363" rtl="0" eaLnBrk="1" latinLnBrk="0" hangingPunct="1">
              <a:lnSpc>
                <a:spcPct val="90000"/>
              </a:lnSpc>
              <a:spcBef>
                <a:spcPct val="0"/>
              </a:spcBef>
              <a:buNone/>
              <a:defRPr lang="en-US" sz="5400" b="0" kern="1200" cap="none" spc="-150" dirty="0">
                <a:ln w="3175">
                  <a:noFill/>
                </a:ln>
                <a:solidFill>
                  <a:schemeClr val="bg1"/>
                </a:solidFill>
                <a:effectLst/>
                <a:latin typeface="+mj-lt"/>
                <a:ea typeface="+mn-ea"/>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1117600" y="4343401"/>
            <a:ext cx="4572000" cy="461665"/>
          </a:xfrm>
        </p:spPr>
        <p:txBody>
          <a:bodyPr>
            <a:noAutofit/>
          </a:bodyPr>
          <a:lstStyle>
            <a:lvl1pPr marL="0" indent="0" algn="l" defTabSz="914363" rtl="0" eaLnBrk="1" latinLnBrk="0" hangingPunct="1">
              <a:lnSpc>
                <a:spcPct val="90000"/>
              </a:lnSpc>
              <a:spcBef>
                <a:spcPts val="0"/>
              </a:spcBef>
              <a:buSzPct val="85000"/>
              <a:buFontTx/>
              <a:buNone/>
              <a:defRPr lang="en-US" sz="3200" kern="1200" dirty="0">
                <a:solidFill>
                  <a:schemeClr val="bg1"/>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30515" y="228600"/>
            <a:ext cx="10253485" cy="138499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000" b="1" i="1" u="none" strike="noStrike" kern="1200" cap="none" spc="-642" normalizeH="0" baseline="0" noProof="0" dirty="0" smtClean="0">
                <a:ln w="11430"/>
                <a:solidFill>
                  <a:schemeClr val="bg1"/>
                </a:solidFill>
                <a:effectLst/>
                <a:uLnTx/>
                <a:uFillTx/>
                <a:latin typeface="Segoe UI" pitchFamily="34" charset="0"/>
                <a:ea typeface="+mn-ea"/>
                <a:cs typeface="+mn-cs"/>
              </a:defRPr>
            </a:lvl1pPr>
          </a:lstStyle>
          <a:p>
            <a:pPr marL="0" lvl="0" indent="0" algn="r" defTabSz="914363" rtl="0" eaLnBrk="1" latinLnBrk="0" hangingPunct="1">
              <a:lnSpc>
                <a:spcPct val="90000"/>
              </a:lnSpc>
              <a:spcBef>
                <a:spcPct val="20000"/>
              </a:spcBef>
              <a:buSzPct val="85000"/>
              <a:buFont typeface="Arial" pitchFamily="34" charset="0"/>
              <a:buNone/>
            </a:pPr>
            <a:r>
              <a:rPr lang="en-US" dirty="0"/>
              <a:t>click to…</a:t>
            </a:r>
          </a:p>
        </p:txBody>
      </p:sp>
    </p:spTree>
    <p:extLst>
      <p:ext uri="{BB962C8B-B14F-4D97-AF65-F5344CB8AC3E}">
        <p14:creationId xmlns:p14="http://schemas.microsoft.com/office/powerpoint/2010/main" val="3742169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1"/>
            <a:ext cx="11176000" cy="666385"/>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08000" y="1447800"/>
            <a:ext cx="11176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MSconfidential.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32914902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8923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4121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980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9841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Camer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7856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p:nvPr>
        </p:nvSpPr>
        <p:spPr>
          <a:xfrm>
            <a:off x="431999" y="3714746"/>
            <a:ext cx="4416225" cy="2364591"/>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a:t>Click to edit Master title style</a:t>
            </a:r>
            <a:endParaRPr lang="en-ZA" dirty="0"/>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Subtitle, tagline or blurb can go here</a:t>
            </a:r>
            <a:endParaRPr lang="en-ZA" dirty="0"/>
          </a:p>
        </p:txBody>
      </p:sp>
    </p:spTree>
    <p:extLst>
      <p:ext uri="{BB962C8B-B14F-4D97-AF65-F5344CB8AC3E}">
        <p14:creationId xmlns:p14="http://schemas.microsoft.com/office/powerpoint/2010/main" val="195431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a:t>Click to edit Master title style</a:t>
            </a:r>
            <a:endParaRPr lang="en-ZA"/>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Tree>
    <p:extLst>
      <p:ext uri="{BB962C8B-B14F-4D97-AF65-F5344CB8AC3E}">
        <p14:creationId xmlns:p14="http://schemas.microsoft.com/office/powerpoint/2010/main" val="2978956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dirty="0"/>
              <a:t>Subtitle, tagline or blurb can go here</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dirty="0"/>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Tree>
    <p:extLst>
      <p:ext uri="{BB962C8B-B14F-4D97-AF65-F5344CB8AC3E}">
        <p14:creationId xmlns:p14="http://schemas.microsoft.com/office/powerpoint/2010/main" val="387767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dirty="0"/>
              <a:t>Subtitle, tagline or blurb can go here</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dirty="0"/>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4</a:t>
            </a:r>
            <a:endParaRPr lang="en-ZA" dirty="0"/>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Tree>
    <p:extLst>
      <p:ext uri="{BB962C8B-B14F-4D97-AF65-F5344CB8AC3E}">
        <p14:creationId xmlns:p14="http://schemas.microsoft.com/office/powerpoint/2010/main" val="3432525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2"/>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p:nvPr>
        </p:nvSpPr>
        <p:spPr>
          <a:xfrm>
            <a:off x="432000" y="3613424"/>
            <a:ext cx="3974900" cy="246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dirty="0"/>
              <a:t>Emphasized Text</a:t>
            </a:r>
            <a:endParaRPr lang="en-ZA" dirty="0"/>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a:t>Insert or Drag and Drop your Screen Design here</a:t>
            </a:r>
          </a:p>
        </p:txBody>
      </p:sp>
    </p:spTree>
    <p:extLst>
      <p:ext uri="{BB962C8B-B14F-4D97-AF65-F5344CB8AC3E}">
        <p14:creationId xmlns:p14="http://schemas.microsoft.com/office/powerpoint/2010/main" val="258583955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a:t>Click to edit Master title style</a:t>
            </a:r>
            <a:endParaRPr lang="en-ZA" dirty="0"/>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Single line of text</a:t>
            </a:r>
            <a:endParaRPr lang="en-ZA" dirty="0"/>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endParaRPr lang="en-ZA" dirty="0"/>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Section 1</a:t>
            </a:r>
            <a:endParaRPr lang="en-ZA" dirty="0"/>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Section 2</a:t>
            </a:r>
            <a:endParaRPr lang="en-ZA" dirty="0"/>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dirty="0"/>
              <a:t>Section 3</a:t>
            </a:r>
            <a:endParaRPr lang="en-ZA" dirty="0"/>
          </a:p>
        </p:txBody>
      </p:sp>
    </p:spTree>
    <p:extLst>
      <p:ext uri="{BB962C8B-B14F-4D97-AF65-F5344CB8AC3E}">
        <p14:creationId xmlns:p14="http://schemas.microsoft.com/office/powerpoint/2010/main" val="210379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4.png"/><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ZA" smtClean="0"/>
              <a:pPr/>
              <a:t>‹#›</a:t>
            </a:fld>
            <a:endParaRPr lang="en-ZA"/>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a:extLst>
              <a:ext uri="{FF2B5EF4-FFF2-40B4-BE49-F238E27FC236}">
                <a16:creationId xmlns:a16="http://schemas.microsoft.com/office/drawing/2014/main" id="{D8BA35CD-0E87-8B47-A599-8E48F94BC587}"/>
              </a:ext>
            </a:extLst>
          </p:cNvPr>
          <p:cNvPicPr>
            <a:picLocks noChangeAspect="1"/>
          </p:cNvPicPr>
          <p:nvPr userDrawn="1"/>
        </p:nvPicPr>
        <p:blipFill rotWithShape="1">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84036" y="6426000"/>
            <a:ext cx="2568388" cy="335464"/>
          </a:xfrm>
          <a:prstGeom prst="rect">
            <a:avLst/>
          </a:prstGeom>
        </p:spPr>
      </p:pic>
    </p:spTree>
    <p:extLst>
      <p:ext uri="{BB962C8B-B14F-4D97-AF65-F5344CB8AC3E}">
        <p14:creationId xmlns:p14="http://schemas.microsoft.com/office/powerpoint/2010/main" val="202743126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Lst>
  <p:hf hd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28601"/>
            <a:ext cx="11176000" cy="666385"/>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47800"/>
            <a:ext cx="11176000"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2472899"/>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Lst>
  <p:transition>
    <p:fade/>
  </p:transition>
  <p:hf hdr="0" dt="0"/>
  <p:txStyles>
    <p:titleStyle>
      <a:lvl1pPr algn="l" defTabSz="914363" rtl="0" eaLnBrk="1" latinLnBrk="0" hangingPunct="1">
        <a:lnSpc>
          <a:spcPct val="90000"/>
        </a:lnSpc>
        <a:spcBef>
          <a:spcPct val="0"/>
        </a:spcBef>
        <a:buNone/>
        <a:defRPr lang="en-US" sz="4800" b="0" kern="1200" cap="none" spc="-15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5000"/>
        <a:buFontTx/>
        <a:buBlip>
          <a:blip r:embed="rId10"/>
        </a:buBlip>
        <a:defRPr sz="32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10"/>
        </a:buBlip>
        <a:defRPr sz="28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10"/>
        </a:buBlip>
        <a:defRPr sz="2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10"/>
        </a:buBlip>
        <a:defRPr sz="20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10"/>
        </a:buBlip>
        <a:defRPr sz="20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hyperlink" Target="https://unsplash.com/search/photos/climate-change?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markusspiske?utm_source=unsplash&amp;utm_medium=referral&amp;utm_content=creditCopyText" TargetMode="External"/><Relationship Id="rId7"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hyperlink" Target="https://unsplash.com/search/photos/climate-change?utm_source=unsplash&amp;utm_medium=referral&amp;utm_content=creditCopyTe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https://unsplash.com/@markusspiske?utm_source=unsplash&amp;utm_medium=referral&amp;utm_content=creditCopyText" TargetMode="External"/><Relationship Id="rId7"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hyperlink" Target="https://unsplash.com/search/photos/climate-change?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0.tiff"/><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7">
            <a:extLst>
              <a:ext uri="{FF2B5EF4-FFF2-40B4-BE49-F238E27FC236}">
                <a16:creationId xmlns:a16="http://schemas.microsoft.com/office/drawing/2014/main" id="{7FB89A62-CAB5-4BD1-B89F-0A0F3809BA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2192000" cy="6365364"/>
          </a:xfrm>
          <a:prstGeom prst="rect">
            <a:avLst/>
          </a:prstGeom>
          <a:solidFill>
            <a:schemeClr val="tx1">
              <a:alpha val="70000"/>
            </a:schemeClr>
          </a:solidFill>
          <a:ln w="12700" cap="flat" cmpd="sng" algn="ctr">
            <a:noFill/>
            <a:prstDash val="solid"/>
            <a:miter lim="800000"/>
          </a:ln>
          <a:effectLst/>
        </p:spPr>
      </p:pic>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ZA" sz="1200" b="0" i="0" u="none" strike="noStrike" kern="1200" cap="none" spc="0" normalizeH="0" baseline="0" noProof="0" dirty="0">
              <a:ln>
                <a:noFill/>
              </a:ln>
              <a:solidFill>
                <a:prstClr val="black">
                  <a:lumMod val="65000"/>
                  <a:lumOff val="35000"/>
                </a:prstClr>
              </a:solidFill>
              <a:effectLst/>
              <a:uLnTx/>
              <a:uFillTx/>
              <a:latin typeface="Tahoma"/>
              <a:ea typeface="+mn-ea"/>
              <a:cs typeface="+mn-cs"/>
            </a:endParaRPr>
          </a:p>
        </p:txBody>
      </p:sp>
      <p:sp>
        <p:nvSpPr>
          <p:cNvPr id="4" name="Title 3">
            <a:extLst>
              <a:ext uri="{FF2B5EF4-FFF2-40B4-BE49-F238E27FC236}">
                <a16:creationId xmlns:a16="http://schemas.microsoft.com/office/drawing/2014/main" id="{A03D6D45-09FB-4A71-8BA9-C71413D258DB}"/>
              </a:ext>
            </a:extLst>
          </p:cNvPr>
          <p:cNvSpPr>
            <a:spLocks noGrp="1"/>
          </p:cNvSpPr>
          <p:nvPr>
            <p:ph type="title" idx="4294967295"/>
          </p:nvPr>
        </p:nvSpPr>
        <p:spPr bwMode="ltGray">
          <a:xfrm>
            <a:off x="6096001" y="3981450"/>
            <a:ext cx="6096000" cy="1343025"/>
          </a:xfrm>
        </p:spPr>
        <p:txBody>
          <a:bodyPr/>
          <a:lstStyle/>
          <a:p>
            <a:r>
              <a:rPr lang="en-ZA" sz="4800" dirty="0">
                <a:solidFill>
                  <a:schemeClr val="bg1"/>
                </a:solidFill>
              </a:rPr>
              <a:t>COVID-19 DEMYSTIFIED</a:t>
            </a:r>
          </a:p>
        </p:txBody>
      </p:sp>
      <p:sp>
        <p:nvSpPr>
          <p:cNvPr id="29" name="Text Placeholder 28">
            <a:extLst>
              <a:ext uri="{FF2B5EF4-FFF2-40B4-BE49-F238E27FC236}">
                <a16:creationId xmlns:a16="http://schemas.microsoft.com/office/drawing/2014/main" id="{CAA3871B-5A80-4D63-B9BD-FFAB1FF70683}"/>
              </a:ext>
            </a:extLst>
          </p:cNvPr>
          <p:cNvSpPr>
            <a:spLocks noGrp="1"/>
          </p:cNvSpPr>
          <p:nvPr>
            <p:ph type="body" sz="quarter" idx="4294967295"/>
          </p:nvPr>
        </p:nvSpPr>
        <p:spPr bwMode="gray">
          <a:xfrm>
            <a:off x="6110288" y="5657850"/>
            <a:ext cx="6081712" cy="1119188"/>
          </a:xfrm>
        </p:spPr>
        <p:txBody>
          <a:bodyPr/>
          <a:lstStyle/>
          <a:p>
            <a:pPr marL="0" indent="0">
              <a:buNone/>
            </a:pPr>
            <a:r>
              <a:rPr lang="en-US" dirty="0">
                <a:solidFill>
                  <a:schemeClr val="bg1"/>
                </a:solidFill>
              </a:rPr>
              <a:t>We simplify Deep Tech through courses and consultancy</a:t>
            </a:r>
          </a:p>
        </p:txBody>
      </p:sp>
      <p:cxnSp>
        <p:nvCxnSpPr>
          <p:cNvPr id="45" name="Straight Connector 44" title="Divider Line">
            <a:extLst>
              <a:ext uri="{FF2B5EF4-FFF2-40B4-BE49-F238E27FC236}">
                <a16:creationId xmlns:a16="http://schemas.microsoft.com/office/drawing/2014/main" id="{68893E2F-227D-4472-B59F-3DEBF46C0EDC}"/>
              </a:ext>
            </a:extLst>
          </p:cNvPr>
          <p:cNvCxnSpPr>
            <a:cxnSpLocks/>
          </p:cNvCxnSpPr>
          <p:nvPr/>
        </p:nvCxnSpPr>
        <p:spPr bwMode="ltGray">
          <a:xfrm>
            <a:off x="6110288" y="5491163"/>
            <a:ext cx="566171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88887E4-2C6D-7342-A548-F05196A5F91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3511" y="174315"/>
            <a:ext cx="3455812" cy="634168"/>
          </a:xfrm>
          <a:prstGeom prst="rect">
            <a:avLst/>
          </a:prstGeom>
        </p:spPr>
      </p:pic>
      <p:sp>
        <p:nvSpPr>
          <p:cNvPr id="2" name="Rectangle 1">
            <a:extLst>
              <a:ext uri="{FF2B5EF4-FFF2-40B4-BE49-F238E27FC236}">
                <a16:creationId xmlns:a16="http://schemas.microsoft.com/office/drawing/2014/main" id="{9D376C81-4BF1-1A49-9297-45895F81A733}"/>
              </a:ext>
            </a:extLst>
          </p:cNvPr>
          <p:cNvSpPr/>
          <p:nvPr/>
        </p:nvSpPr>
        <p:spPr>
          <a:xfrm>
            <a:off x="0" y="6468241"/>
            <a:ext cx="1104790" cy="215444"/>
          </a:xfrm>
          <a:prstGeom prst="rect">
            <a:avLst/>
          </a:prstGeom>
        </p:spPr>
        <p:txBody>
          <a:bodyPr wrap="none">
            <a:spAutoFit/>
          </a:bodyPr>
          <a:lstStyle/>
          <a:p>
            <a:r>
              <a:rPr lang="en-GB" sz="800" dirty="0"/>
              <a:t>©2020 learn-</a:t>
            </a:r>
            <a:r>
              <a:rPr lang="en-GB" sz="800" dirty="0" err="1"/>
              <a:t>tech.io</a:t>
            </a:r>
            <a:endParaRPr lang="en-ZA" sz="800" dirty="0"/>
          </a:p>
        </p:txBody>
      </p:sp>
    </p:spTree>
    <p:extLst>
      <p:ext uri="{BB962C8B-B14F-4D97-AF65-F5344CB8AC3E}">
        <p14:creationId xmlns:p14="http://schemas.microsoft.com/office/powerpoint/2010/main" val="416061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9" name="Rectangle 8">
            <a:extLst>
              <a:ext uri="{FF2B5EF4-FFF2-40B4-BE49-F238E27FC236}">
                <a16:creationId xmlns:a16="http://schemas.microsoft.com/office/drawing/2014/main" id="{AB18AB9E-B79C-7D4A-A338-75AF29CCB90D}"/>
              </a:ext>
            </a:extLst>
          </p:cNvPr>
          <p:cNvSpPr/>
          <p:nvPr/>
        </p:nvSpPr>
        <p:spPr>
          <a:xfrm>
            <a:off x="8366267" y="5893153"/>
            <a:ext cx="3615733" cy="369332"/>
          </a:xfrm>
          <a:prstGeom prst="rect">
            <a:avLst/>
          </a:prstGeom>
        </p:spPr>
        <p:txBody>
          <a:bodyPr wrap="none">
            <a:spAutoFit/>
          </a:bodyPr>
          <a:lstStyle/>
          <a:p>
            <a:r>
              <a:rPr lang="en-GB">
                <a:solidFill>
                  <a:schemeClr val="bg1"/>
                </a:solidFill>
                <a:latin typeface="-apple-system"/>
              </a:rPr>
              <a:t>Photo by </a:t>
            </a:r>
            <a:r>
              <a:rPr lang="en-GB">
                <a:solidFill>
                  <a:schemeClr val="bg1"/>
                </a:solidFill>
                <a:latin typeface="-apple-system"/>
                <a:hlinkClick r:id="rId3">
                  <a:extLst>
                    <a:ext uri="{A12FA001-AC4F-418D-AE19-62706E023703}">
                      <ahyp:hlinkClr xmlns:ahyp="http://schemas.microsoft.com/office/drawing/2018/hyperlinkcolor" val="tx"/>
                    </a:ext>
                  </a:extLst>
                </a:hlinkClick>
              </a:rPr>
              <a:t>Markus Spiske</a:t>
            </a:r>
            <a:r>
              <a:rPr lang="en-GB">
                <a:solidFill>
                  <a:schemeClr val="bg1"/>
                </a:solidFill>
                <a:latin typeface="-apple-system"/>
              </a:rPr>
              <a:t> on </a:t>
            </a:r>
            <a:r>
              <a:rPr lang="en-GB">
                <a:solidFill>
                  <a:schemeClr val="bg1"/>
                </a:solidFill>
                <a:latin typeface="-apple-system"/>
                <a:hlinkClick r:id="rId4">
                  <a:extLst>
                    <a:ext uri="{A12FA001-AC4F-418D-AE19-62706E023703}">
                      <ahyp:hlinkClr xmlns:ahyp="http://schemas.microsoft.com/office/drawing/2018/hyperlinkcolor" val="tx"/>
                    </a:ext>
                  </a:extLst>
                </a:hlinkClick>
              </a:rPr>
              <a:t>Unsplash</a:t>
            </a:r>
            <a:endParaRPr lang="en-GB">
              <a:solidFill>
                <a:schemeClr val="bg1"/>
              </a:solidFill>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COVID-19 Demystified Team</a:t>
            </a:r>
          </a:p>
        </p:txBody>
      </p:sp>
      <p:sp>
        <p:nvSpPr>
          <p:cNvPr id="2" name="Rectangle 1">
            <a:extLst>
              <a:ext uri="{FF2B5EF4-FFF2-40B4-BE49-F238E27FC236}">
                <a16:creationId xmlns:a16="http://schemas.microsoft.com/office/drawing/2014/main" id="{98DF583B-D838-4E42-BC5B-7544A1F9D792}"/>
              </a:ext>
            </a:extLst>
          </p:cNvPr>
          <p:cNvSpPr/>
          <p:nvPr/>
        </p:nvSpPr>
        <p:spPr>
          <a:xfrm>
            <a:off x="1857088" y="881653"/>
            <a:ext cx="8477824" cy="5196166"/>
          </a:xfrm>
          <a:prstGeom prst="rect">
            <a:avLst/>
          </a:prstGeom>
        </p:spPr>
        <p:txBody>
          <a:bodyPr wrap="square">
            <a:spAutoFit/>
          </a:bodyPr>
          <a:lstStyle/>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Dr </a:t>
            </a:r>
            <a:r>
              <a:rPr lang="en-GB" sz="2800" dirty="0" err="1">
                <a:latin typeface="Calibri" panose="020F0502020204030204" pitchFamily="34" charset="0"/>
                <a:ea typeface="Times New Roman" panose="02020603050405020304" pitchFamily="18" charset="0"/>
                <a:cs typeface="Times New Roman" panose="02020603050405020304" pitchFamily="18" charset="0"/>
              </a:rPr>
              <a:t>Kethakie</a:t>
            </a:r>
            <a:r>
              <a:rPr lang="en-GB" sz="2800" dirty="0">
                <a:latin typeface="Calibri" panose="020F0502020204030204" pitchFamily="34" charset="0"/>
                <a:ea typeface="Times New Roman" panose="02020603050405020304" pitchFamily="18" charset="0"/>
                <a:cs typeface="Times New Roman" panose="02020603050405020304" pitchFamily="18" charset="0"/>
              </a:rPr>
              <a:t> </a:t>
            </a:r>
            <a:r>
              <a:rPr lang="en-GB" sz="2800" dirty="0" err="1">
                <a:latin typeface="Calibri" panose="020F0502020204030204" pitchFamily="34" charset="0"/>
                <a:ea typeface="Times New Roman" panose="02020603050405020304" pitchFamily="18" charset="0"/>
                <a:cs typeface="Times New Roman" panose="02020603050405020304" pitchFamily="18" charset="0"/>
              </a:rPr>
              <a:t>Lamahewa</a:t>
            </a:r>
            <a:r>
              <a:rPr lang="en-GB" sz="2800" dirty="0">
                <a:latin typeface="Calibri" panose="020F0502020204030204" pitchFamily="34" charset="0"/>
                <a:ea typeface="Times New Roman" panose="02020603050405020304" pitchFamily="18" charset="0"/>
                <a:cs typeface="Times New Roman" panose="02020603050405020304" pitchFamily="18" charset="0"/>
              </a:rPr>
              <a:t>, Epidemiologist  </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Gareth James, Medical Statistics Consultant </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Dr Siobhan Crichton, Clinical Trials Statistician  </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Dr Ransika De Silva, ICU Clinician</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Lorna Conlon M.P.S.I., Pharmacist</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Donna Buckley, Mathematics Educator</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Barry Kissane, Mathematics Educator </a:t>
            </a:r>
          </a:p>
          <a:p>
            <a:pPr algn="ctr">
              <a:lnSpc>
                <a:spcPct val="150000"/>
              </a:lnSpc>
              <a:spcAft>
                <a:spcPts val="0"/>
              </a:spcAft>
            </a:pPr>
            <a:r>
              <a:rPr lang="en-GB" sz="2800" dirty="0">
                <a:latin typeface="Calibri" panose="020F0502020204030204" pitchFamily="34" charset="0"/>
                <a:ea typeface="Times New Roman" panose="02020603050405020304" pitchFamily="18" charset="0"/>
                <a:cs typeface="Times New Roman" panose="02020603050405020304" pitchFamily="18" charset="0"/>
              </a:rPr>
              <a:t>Mike Lloyd, Technologist</a:t>
            </a:r>
          </a:p>
        </p:txBody>
      </p:sp>
    </p:spTree>
    <p:extLst>
      <p:ext uri="{BB962C8B-B14F-4D97-AF65-F5344CB8AC3E}">
        <p14:creationId xmlns:p14="http://schemas.microsoft.com/office/powerpoint/2010/main" val="407090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Why COVID-19 Demystified?</a:t>
            </a:r>
          </a:p>
        </p:txBody>
      </p:sp>
      <p:sp>
        <p:nvSpPr>
          <p:cNvPr id="5" name="Rectangle 4">
            <a:extLst>
              <a:ext uri="{FF2B5EF4-FFF2-40B4-BE49-F238E27FC236}">
                <a16:creationId xmlns:a16="http://schemas.microsoft.com/office/drawing/2014/main" id="{44B48F2E-B568-D44A-9A80-6730E783B6C5}"/>
              </a:ext>
            </a:extLst>
          </p:cNvPr>
          <p:cNvSpPr/>
          <p:nvPr/>
        </p:nvSpPr>
        <p:spPr>
          <a:xfrm>
            <a:off x="352811" y="1023969"/>
            <a:ext cx="11602803" cy="461665"/>
          </a:xfrm>
          <a:prstGeom prst="rect">
            <a:avLst/>
          </a:prstGeom>
        </p:spPr>
        <p:txBody>
          <a:bodyPr wrap="square">
            <a:spAutoFit/>
          </a:bodyPr>
          <a:lstStyle/>
          <a:p>
            <a:r>
              <a:rPr lang="en-GB" sz="2400" dirty="0"/>
              <a:t>We now have two enemies to fight – the virus and misinformation </a:t>
            </a:r>
          </a:p>
        </p:txBody>
      </p:sp>
      <p:pic>
        <p:nvPicPr>
          <p:cNvPr id="17" name="Picture 16">
            <a:extLst>
              <a:ext uri="{FF2B5EF4-FFF2-40B4-BE49-F238E27FC236}">
                <a16:creationId xmlns:a16="http://schemas.microsoft.com/office/drawing/2014/main" id="{E85F110A-79EF-D449-8E7D-EE47EB6CA5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000" y="1846257"/>
            <a:ext cx="3389152" cy="4063263"/>
          </a:xfrm>
          <a:prstGeom prst="rect">
            <a:avLst/>
          </a:prstGeom>
        </p:spPr>
      </p:pic>
      <p:pic>
        <p:nvPicPr>
          <p:cNvPr id="18" name="Picture 17">
            <a:extLst>
              <a:ext uri="{FF2B5EF4-FFF2-40B4-BE49-F238E27FC236}">
                <a16:creationId xmlns:a16="http://schemas.microsoft.com/office/drawing/2014/main" id="{9E505501-6068-8743-99C3-06C86114DA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87274" y="1846257"/>
            <a:ext cx="2998007" cy="4046896"/>
          </a:xfrm>
          <a:prstGeom prst="rect">
            <a:avLst/>
          </a:prstGeom>
        </p:spPr>
      </p:pic>
      <p:sp>
        <p:nvSpPr>
          <p:cNvPr id="3" name="Rectangle 2">
            <a:extLst>
              <a:ext uri="{FF2B5EF4-FFF2-40B4-BE49-F238E27FC236}">
                <a16:creationId xmlns:a16="http://schemas.microsoft.com/office/drawing/2014/main" id="{79E6A6C2-AD35-D642-AFD9-7824C82480FA}"/>
              </a:ext>
            </a:extLst>
          </p:cNvPr>
          <p:cNvSpPr/>
          <p:nvPr/>
        </p:nvSpPr>
        <p:spPr>
          <a:xfrm>
            <a:off x="10089172" y="5953196"/>
            <a:ext cx="1956048" cy="307777"/>
          </a:xfrm>
          <a:prstGeom prst="rect">
            <a:avLst/>
          </a:prstGeom>
        </p:spPr>
        <p:txBody>
          <a:bodyPr wrap="none">
            <a:spAutoFit/>
          </a:bodyPr>
          <a:lstStyle/>
          <a:p>
            <a:r>
              <a:rPr lang="en-GB" sz="1400" dirty="0"/>
              <a:t>https://infotagion.com</a:t>
            </a:r>
          </a:p>
        </p:txBody>
      </p:sp>
      <p:pic>
        <p:nvPicPr>
          <p:cNvPr id="19" name="Picture 18">
            <a:extLst>
              <a:ext uri="{FF2B5EF4-FFF2-40B4-BE49-F238E27FC236}">
                <a16:creationId xmlns:a16="http://schemas.microsoft.com/office/drawing/2014/main" id="{288F8B14-DEF6-A848-A9E0-3010024AA9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55210" y="1823446"/>
            <a:ext cx="2998007" cy="4057576"/>
          </a:xfrm>
          <a:prstGeom prst="rect">
            <a:avLst/>
          </a:prstGeom>
        </p:spPr>
      </p:pic>
    </p:spTree>
    <p:extLst>
      <p:ext uri="{BB962C8B-B14F-4D97-AF65-F5344CB8AC3E}">
        <p14:creationId xmlns:p14="http://schemas.microsoft.com/office/powerpoint/2010/main" val="6740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9" name="Rectangle 8">
            <a:extLst>
              <a:ext uri="{FF2B5EF4-FFF2-40B4-BE49-F238E27FC236}">
                <a16:creationId xmlns:a16="http://schemas.microsoft.com/office/drawing/2014/main" id="{AB18AB9E-B79C-7D4A-A338-75AF29CCB90D}"/>
              </a:ext>
            </a:extLst>
          </p:cNvPr>
          <p:cNvSpPr/>
          <p:nvPr/>
        </p:nvSpPr>
        <p:spPr>
          <a:xfrm>
            <a:off x="8366267" y="5893153"/>
            <a:ext cx="3615733" cy="369332"/>
          </a:xfrm>
          <a:prstGeom prst="rect">
            <a:avLst/>
          </a:prstGeom>
        </p:spPr>
        <p:txBody>
          <a:bodyPr wrap="none">
            <a:spAutoFit/>
          </a:bodyPr>
          <a:lstStyle/>
          <a:p>
            <a:r>
              <a:rPr lang="en-GB">
                <a:solidFill>
                  <a:schemeClr val="bg1"/>
                </a:solidFill>
                <a:latin typeface="-apple-system"/>
              </a:rPr>
              <a:t>Photo by </a:t>
            </a:r>
            <a:r>
              <a:rPr lang="en-GB">
                <a:solidFill>
                  <a:schemeClr val="bg1"/>
                </a:solidFill>
                <a:latin typeface="-apple-system"/>
                <a:hlinkClick r:id="rId3">
                  <a:extLst>
                    <a:ext uri="{A12FA001-AC4F-418D-AE19-62706E023703}">
                      <ahyp:hlinkClr xmlns:ahyp="http://schemas.microsoft.com/office/drawing/2018/hyperlinkcolor" val="tx"/>
                    </a:ext>
                  </a:extLst>
                </a:hlinkClick>
              </a:rPr>
              <a:t>Markus Spiske</a:t>
            </a:r>
            <a:r>
              <a:rPr lang="en-GB">
                <a:solidFill>
                  <a:schemeClr val="bg1"/>
                </a:solidFill>
                <a:latin typeface="-apple-system"/>
              </a:rPr>
              <a:t> on </a:t>
            </a:r>
            <a:r>
              <a:rPr lang="en-GB">
                <a:solidFill>
                  <a:schemeClr val="bg1"/>
                </a:solidFill>
                <a:latin typeface="-apple-system"/>
                <a:hlinkClick r:id="rId4">
                  <a:extLst>
                    <a:ext uri="{A12FA001-AC4F-418D-AE19-62706E023703}">
                      <ahyp:hlinkClr xmlns:ahyp="http://schemas.microsoft.com/office/drawing/2018/hyperlinkcolor" val="tx"/>
                    </a:ext>
                  </a:extLst>
                </a:hlinkClick>
              </a:rPr>
              <a:t>Unsplash</a:t>
            </a:r>
            <a:endParaRPr lang="en-GB">
              <a:solidFill>
                <a:schemeClr val="bg1"/>
              </a:solidFill>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What You Will Learn?</a:t>
            </a:r>
          </a:p>
        </p:txBody>
      </p:sp>
      <p:grpSp>
        <p:nvGrpSpPr>
          <p:cNvPr id="14" name="Group 13">
            <a:extLst>
              <a:ext uri="{FF2B5EF4-FFF2-40B4-BE49-F238E27FC236}">
                <a16:creationId xmlns:a16="http://schemas.microsoft.com/office/drawing/2014/main" id="{26FFA71F-B4DF-0E4A-A02E-A1C390E89EBB}"/>
              </a:ext>
            </a:extLst>
          </p:cNvPr>
          <p:cNvGrpSpPr/>
          <p:nvPr/>
        </p:nvGrpSpPr>
        <p:grpSpPr>
          <a:xfrm>
            <a:off x="316084" y="1937492"/>
            <a:ext cx="3174802" cy="4324993"/>
            <a:chOff x="316084" y="1937492"/>
            <a:chExt cx="3174802" cy="4324993"/>
          </a:xfrm>
        </p:grpSpPr>
        <p:pic>
          <p:nvPicPr>
            <p:cNvPr id="5" name="Picture 4">
              <a:extLst>
                <a:ext uri="{FF2B5EF4-FFF2-40B4-BE49-F238E27FC236}">
                  <a16:creationId xmlns:a16="http://schemas.microsoft.com/office/drawing/2014/main" id="{B1FF88A8-72B7-F844-8E53-88CC147BBBC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1180" y="2956247"/>
              <a:ext cx="2984610" cy="3306238"/>
            </a:xfrm>
            <a:prstGeom prst="rect">
              <a:avLst/>
            </a:prstGeom>
          </p:spPr>
        </p:pic>
        <p:sp>
          <p:nvSpPr>
            <p:cNvPr id="6" name="TextBox 5">
              <a:extLst>
                <a:ext uri="{FF2B5EF4-FFF2-40B4-BE49-F238E27FC236}">
                  <a16:creationId xmlns:a16="http://schemas.microsoft.com/office/drawing/2014/main" id="{6BE2152F-CFF4-104B-9E9A-7F4BE56151E1}"/>
                </a:ext>
              </a:extLst>
            </p:cNvPr>
            <p:cNvSpPr txBox="1"/>
            <p:nvPr/>
          </p:nvSpPr>
          <p:spPr>
            <a:xfrm>
              <a:off x="316084" y="1937492"/>
              <a:ext cx="3174802" cy="830997"/>
            </a:xfrm>
            <a:prstGeom prst="rect">
              <a:avLst/>
            </a:prstGeom>
            <a:noFill/>
          </p:spPr>
          <p:txBody>
            <a:bodyPr wrap="square" rtlCol="0">
              <a:spAutoFit/>
            </a:bodyPr>
            <a:lstStyle/>
            <a:p>
              <a:pPr algn="ctr"/>
              <a:r>
                <a:rPr lang="en-GB" sz="2400" dirty="0"/>
                <a:t>What is SARS-CoV-2 and COVID-19?</a:t>
              </a:r>
            </a:p>
          </p:txBody>
        </p:sp>
      </p:grpSp>
      <p:grpSp>
        <p:nvGrpSpPr>
          <p:cNvPr id="21" name="Group 20">
            <a:extLst>
              <a:ext uri="{FF2B5EF4-FFF2-40B4-BE49-F238E27FC236}">
                <a16:creationId xmlns:a16="http://schemas.microsoft.com/office/drawing/2014/main" id="{BB344F65-F60D-8147-B573-35755298CCA1}"/>
              </a:ext>
            </a:extLst>
          </p:cNvPr>
          <p:cNvGrpSpPr/>
          <p:nvPr/>
        </p:nvGrpSpPr>
        <p:grpSpPr>
          <a:xfrm>
            <a:off x="3897731" y="1937491"/>
            <a:ext cx="3884660" cy="4175152"/>
            <a:chOff x="4164136" y="1937491"/>
            <a:chExt cx="3884660" cy="4175152"/>
          </a:xfrm>
        </p:grpSpPr>
        <p:sp>
          <p:nvSpPr>
            <p:cNvPr id="11" name="TextBox 10">
              <a:extLst>
                <a:ext uri="{FF2B5EF4-FFF2-40B4-BE49-F238E27FC236}">
                  <a16:creationId xmlns:a16="http://schemas.microsoft.com/office/drawing/2014/main" id="{F3F8CFCF-D283-3E4F-B9E3-6EACF33B7497}"/>
                </a:ext>
              </a:extLst>
            </p:cNvPr>
            <p:cNvSpPr txBox="1"/>
            <p:nvPr/>
          </p:nvSpPr>
          <p:spPr>
            <a:xfrm>
              <a:off x="4519065" y="1937491"/>
              <a:ext cx="3174802" cy="830997"/>
            </a:xfrm>
            <a:prstGeom prst="rect">
              <a:avLst/>
            </a:prstGeom>
            <a:noFill/>
          </p:spPr>
          <p:txBody>
            <a:bodyPr wrap="square" rtlCol="0">
              <a:spAutoFit/>
            </a:bodyPr>
            <a:lstStyle/>
            <a:p>
              <a:pPr algn="ctr"/>
              <a:r>
                <a:rPr lang="en-GB" sz="2400" dirty="0"/>
                <a:t>What can we do about it?</a:t>
              </a:r>
            </a:p>
          </p:txBody>
        </p:sp>
        <p:pic>
          <p:nvPicPr>
            <p:cNvPr id="12" name="Picture 11">
              <a:extLst>
                <a:ext uri="{FF2B5EF4-FFF2-40B4-BE49-F238E27FC236}">
                  <a16:creationId xmlns:a16="http://schemas.microsoft.com/office/drawing/2014/main" id="{58C83656-3AE9-0F4E-A3E9-9B58F66553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4136" y="3106088"/>
              <a:ext cx="3884660" cy="3006555"/>
            </a:xfrm>
            <a:prstGeom prst="rect">
              <a:avLst/>
            </a:prstGeom>
          </p:spPr>
        </p:pic>
      </p:grpSp>
      <p:grpSp>
        <p:nvGrpSpPr>
          <p:cNvPr id="22" name="Group 21">
            <a:extLst>
              <a:ext uri="{FF2B5EF4-FFF2-40B4-BE49-F238E27FC236}">
                <a16:creationId xmlns:a16="http://schemas.microsoft.com/office/drawing/2014/main" id="{46D208BA-764C-7146-8DE2-5B11609EF8B2}"/>
              </a:ext>
            </a:extLst>
          </p:cNvPr>
          <p:cNvGrpSpPr/>
          <p:nvPr/>
        </p:nvGrpSpPr>
        <p:grpSpPr>
          <a:xfrm>
            <a:off x="8156267" y="1937491"/>
            <a:ext cx="3615733" cy="4324993"/>
            <a:chOff x="8156267" y="1937491"/>
            <a:chExt cx="3615733" cy="4324993"/>
          </a:xfrm>
        </p:grpSpPr>
        <p:graphicFrame>
          <p:nvGraphicFramePr>
            <p:cNvPr id="17" name="Chart 16">
              <a:extLst>
                <a:ext uri="{FF2B5EF4-FFF2-40B4-BE49-F238E27FC236}">
                  <a16:creationId xmlns:a16="http://schemas.microsoft.com/office/drawing/2014/main" id="{B8A541E0-A4ED-2C47-BD67-D21EA7034904}"/>
                </a:ext>
              </a:extLst>
            </p:cNvPr>
            <p:cNvGraphicFramePr/>
            <p:nvPr>
              <p:extLst>
                <p:ext uri="{D42A27DB-BD31-4B8C-83A1-F6EECF244321}">
                  <p14:modId xmlns:p14="http://schemas.microsoft.com/office/powerpoint/2010/main" val="2271227137"/>
                </p:ext>
              </p:extLst>
            </p:nvPr>
          </p:nvGraphicFramePr>
          <p:xfrm>
            <a:off x="8156267" y="2956246"/>
            <a:ext cx="3615733" cy="3306238"/>
          </p:xfrm>
          <a:graphic>
            <a:graphicData uri="http://schemas.openxmlformats.org/drawingml/2006/chart">
              <c:chart xmlns:c="http://schemas.openxmlformats.org/drawingml/2006/chart" xmlns:r="http://schemas.openxmlformats.org/officeDocument/2006/relationships" r:id="rId7"/>
            </a:graphicData>
          </a:graphic>
        </p:graphicFrame>
        <p:sp>
          <p:nvSpPr>
            <p:cNvPr id="18" name="TextBox 17">
              <a:extLst>
                <a:ext uri="{FF2B5EF4-FFF2-40B4-BE49-F238E27FC236}">
                  <a16:creationId xmlns:a16="http://schemas.microsoft.com/office/drawing/2014/main" id="{FD906B6F-D6E9-F348-9F4A-1723C41ABBD2}"/>
                </a:ext>
              </a:extLst>
            </p:cNvPr>
            <p:cNvSpPr txBox="1"/>
            <p:nvPr/>
          </p:nvSpPr>
          <p:spPr>
            <a:xfrm>
              <a:off x="8376732" y="1937491"/>
              <a:ext cx="3174802" cy="830997"/>
            </a:xfrm>
            <a:prstGeom prst="rect">
              <a:avLst/>
            </a:prstGeom>
            <a:noFill/>
          </p:spPr>
          <p:txBody>
            <a:bodyPr wrap="square" rtlCol="0">
              <a:spAutoFit/>
            </a:bodyPr>
            <a:lstStyle/>
            <a:p>
              <a:pPr algn="ctr"/>
              <a:r>
                <a:rPr lang="en-GB" sz="2400" dirty="0"/>
                <a:t>Hands-on modelling different policy effects</a:t>
              </a:r>
            </a:p>
          </p:txBody>
        </p:sp>
      </p:grpSp>
      <p:sp>
        <p:nvSpPr>
          <p:cNvPr id="20" name="Rectangle 19">
            <a:extLst>
              <a:ext uri="{FF2B5EF4-FFF2-40B4-BE49-F238E27FC236}">
                <a16:creationId xmlns:a16="http://schemas.microsoft.com/office/drawing/2014/main" id="{80CFE2D6-4CB0-0547-B436-578492C4A6B8}"/>
              </a:ext>
            </a:extLst>
          </p:cNvPr>
          <p:cNvSpPr/>
          <p:nvPr/>
        </p:nvSpPr>
        <p:spPr>
          <a:xfrm>
            <a:off x="316084" y="1138226"/>
            <a:ext cx="11602803" cy="461665"/>
          </a:xfrm>
          <a:prstGeom prst="rect">
            <a:avLst/>
          </a:prstGeom>
        </p:spPr>
        <p:txBody>
          <a:bodyPr wrap="square">
            <a:spAutoFit/>
          </a:bodyPr>
          <a:lstStyle/>
          <a:p>
            <a:r>
              <a:rPr lang="en-GB" sz="2400" dirty="0"/>
              <a:t>STEM for non-experts, and secondary school students and above</a:t>
            </a:r>
          </a:p>
        </p:txBody>
      </p:sp>
    </p:spTree>
    <p:extLst>
      <p:ext uri="{BB962C8B-B14F-4D97-AF65-F5344CB8AC3E}">
        <p14:creationId xmlns:p14="http://schemas.microsoft.com/office/powerpoint/2010/main" val="294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Feedback To-Date</a:t>
            </a:r>
          </a:p>
        </p:txBody>
      </p:sp>
      <p:sp>
        <p:nvSpPr>
          <p:cNvPr id="2" name="Rectangle 1">
            <a:extLst>
              <a:ext uri="{FF2B5EF4-FFF2-40B4-BE49-F238E27FC236}">
                <a16:creationId xmlns:a16="http://schemas.microsoft.com/office/drawing/2014/main" id="{95FAE200-14A2-A24F-87C5-C85CCB67992A}"/>
              </a:ext>
            </a:extLst>
          </p:cNvPr>
          <p:cNvSpPr/>
          <p:nvPr/>
        </p:nvSpPr>
        <p:spPr>
          <a:xfrm>
            <a:off x="486197" y="1319788"/>
            <a:ext cx="11219605" cy="3447098"/>
          </a:xfrm>
          <a:prstGeom prst="rect">
            <a:avLst/>
          </a:prstGeom>
        </p:spPr>
        <p:txBody>
          <a:bodyPr wrap="square">
            <a:spAutoFit/>
          </a:bodyPr>
          <a:lstStyle/>
          <a:p>
            <a:r>
              <a:rPr lang="en-GB" sz="4400" dirty="0">
                <a:solidFill>
                  <a:srgbClr val="000000"/>
                </a:solidFill>
                <a:latin typeface="Calibri" panose="020F0502020204030204" pitchFamily="34" charset="0"/>
              </a:rPr>
              <a:t>”</a:t>
            </a:r>
            <a:r>
              <a:rPr lang="en-GB" sz="4400" i="1" dirty="0">
                <a:solidFill>
                  <a:srgbClr val="000000"/>
                </a:solidFill>
                <a:latin typeface="Calibri" panose="020F0502020204030204" pitchFamily="34" charset="0"/>
              </a:rPr>
              <a:t>Given my passion for mathematical modelling, STEM and authentic problem based learning this hits every point.</a:t>
            </a:r>
            <a:r>
              <a:rPr lang="en-GB" sz="4400" dirty="0">
                <a:solidFill>
                  <a:srgbClr val="000000"/>
                </a:solidFill>
                <a:latin typeface="Calibri" panose="020F0502020204030204" pitchFamily="34" charset="0"/>
              </a:rPr>
              <a:t>"</a:t>
            </a:r>
          </a:p>
          <a:p>
            <a:endParaRPr lang="en-GB" dirty="0">
              <a:solidFill>
                <a:srgbClr val="000000"/>
              </a:solidFill>
              <a:latin typeface="Calibri" panose="020F0502020204030204" pitchFamily="34" charset="0"/>
            </a:endParaRPr>
          </a:p>
          <a:p>
            <a:r>
              <a:rPr lang="en-GB" sz="2800" b="1" dirty="0">
                <a:solidFill>
                  <a:srgbClr val="000000"/>
                </a:solidFill>
                <a:latin typeface="Arial" panose="020B0604020202020204" pitchFamily="34" charset="0"/>
              </a:rPr>
              <a:t>Rachael Whitney-Smith</a:t>
            </a:r>
            <a:endParaRPr lang="en-GB" sz="4000" dirty="0">
              <a:solidFill>
                <a:srgbClr val="000000"/>
              </a:solidFill>
              <a:latin typeface="Calibri" panose="020F0502020204030204" pitchFamily="34" charset="0"/>
            </a:endParaRPr>
          </a:p>
          <a:p>
            <a:r>
              <a:rPr lang="en-GB" sz="2400" dirty="0">
                <a:solidFill>
                  <a:srgbClr val="000000"/>
                </a:solidFill>
                <a:latin typeface="Arial" panose="020B0604020202020204" pitchFamily="34" charset="0"/>
              </a:rPr>
              <a:t>Curriculum Specialist for Mathematics</a:t>
            </a:r>
            <a:r>
              <a:rPr lang="en-GB" sz="4000" dirty="0">
                <a:solidFill>
                  <a:srgbClr val="000000"/>
                </a:solidFill>
                <a:latin typeface="Calibri" panose="020F0502020204030204" pitchFamily="34" charset="0"/>
              </a:rPr>
              <a:t> </a:t>
            </a:r>
          </a:p>
        </p:txBody>
      </p:sp>
      <p:pic>
        <p:nvPicPr>
          <p:cNvPr id="3" name="Picture 2">
            <a:extLst>
              <a:ext uri="{FF2B5EF4-FFF2-40B4-BE49-F238E27FC236}">
                <a16:creationId xmlns:a16="http://schemas.microsoft.com/office/drawing/2014/main" id="{1B1DC1DE-DC2A-8F42-A734-F05163B2F3EB}"/>
              </a:ext>
            </a:extLst>
          </p:cNvPr>
          <p:cNvPicPr>
            <a:picLocks noChangeAspect="1"/>
          </p:cNvPicPr>
          <p:nvPr/>
        </p:nvPicPr>
        <p:blipFill>
          <a:blip r:embed="rId3"/>
          <a:stretch>
            <a:fillRect/>
          </a:stretch>
        </p:blipFill>
        <p:spPr>
          <a:xfrm>
            <a:off x="486197" y="4811940"/>
            <a:ext cx="5478146" cy="1081213"/>
          </a:xfrm>
          <a:prstGeom prst="rect">
            <a:avLst/>
          </a:prstGeom>
        </p:spPr>
      </p:pic>
    </p:spTree>
    <p:extLst>
      <p:ext uri="{BB962C8B-B14F-4D97-AF65-F5344CB8AC3E}">
        <p14:creationId xmlns:p14="http://schemas.microsoft.com/office/powerpoint/2010/main" val="1736529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9" name="Rectangle 8">
            <a:extLst>
              <a:ext uri="{FF2B5EF4-FFF2-40B4-BE49-F238E27FC236}">
                <a16:creationId xmlns:a16="http://schemas.microsoft.com/office/drawing/2014/main" id="{AB18AB9E-B79C-7D4A-A338-75AF29CCB90D}"/>
              </a:ext>
            </a:extLst>
          </p:cNvPr>
          <p:cNvSpPr/>
          <p:nvPr/>
        </p:nvSpPr>
        <p:spPr>
          <a:xfrm>
            <a:off x="8338700" y="5614310"/>
            <a:ext cx="3615733" cy="369332"/>
          </a:xfrm>
          <a:prstGeom prst="rect">
            <a:avLst/>
          </a:prstGeom>
        </p:spPr>
        <p:txBody>
          <a:bodyPr wrap="none">
            <a:spAutoFit/>
          </a:bodyPr>
          <a:lstStyle/>
          <a:p>
            <a:r>
              <a:rPr lang="en-GB">
                <a:solidFill>
                  <a:schemeClr val="bg1"/>
                </a:solidFill>
                <a:latin typeface="-apple-system"/>
              </a:rPr>
              <a:t>Photo by </a:t>
            </a:r>
            <a:r>
              <a:rPr lang="en-GB">
                <a:solidFill>
                  <a:schemeClr val="bg1"/>
                </a:solidFill>
                <a:latin typeface="-apple-system"/>
                <a:hlinkClick r:id="rId3">
                  <a:extLst>
                    <a:ext uri="{A12FA001-AC4F-418D-AE19-62706E023703}">
                      <ahyp:hlinkClr xmlns:ahyp="http://schemas.microsoft.com/office/drawing/2018/hyperlinkcolor" val="tx"/>
                    </a:ext>
                  </a:extLst>
                </a:hlinkClick>
              </a:rPr>
              <a:t>Markus Spiske</a:t>
            </a:r>
            <a:r>
              <a:rPr lang="en-GB">
                <a:solidFill>
                  <a:schemeClr val="bg1"/>
                </a:solidFill>
                <a:latin typeface="-apple-system"/>
              </a:rPr>
              <a:t> on </a:t>
            </a:r>
            <a:r>
              <a:rPr lang="en-GB">
                <a:solidFill>
                  <a:schemeClr val="bg1"/>
                </a:solidFill>
                <a:latin typeface="-apple-system"/>
                <a:hlinkClick r:id="rId4">
                  <a:extLst>
                    <a:ext uri="{A12FA001-AC4F-418D-AE19-62706E023703}">
                      <ahyp:hlinkClr xmlns:ahyp="http://schemas.microsoft.com/office/drawing/2018/hyperlinkcolor" val="tx"/>
                    </a:ext>
                  </a:extLst>
                </a:hlinkClick>
              </a:rPr>
              <a:t>Unsplash</a:t>
            </a:r>
            <a:endParaRPr lang="en-GB">
              <a:solidFill>
                <a:schemeClr val="bg1"/>
              </a:solidFill>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AI vs COVID-19 - Detection and Diagnosis </a:t>
            </a:r>
          </a:p>
        </p:txBody>
      </p:sp>
      <p:grpSp>
        <p:nvGrpSpPr>
          <p:cNvPr id="25" name="Group 24">
            <a:extLst>
              <a:ext uri="{FF2B5EF4-FFF2-40B4-BE49-F238E27FC236}">
                <a16:creationId xmlns:a16="http://schemas.microsoft.com/office/drawing/2014/main" id="{42ACB417-1C17-1C47-8099-DA852C02FFF1}"/>
              </a:ext>
            </a:extLst>
          </p:cNvPr>
          <p:cNvGrpSpPr/>
          <p:nvPr/>
        </p:nvGrpSpPr>
        <p:grpSpPr>
          <a:xfrm>
            <a:off x="5690346" y="1192808"/>
            <a:ext cx="6077637" cy="2225552"/>
            <a:chOff x="5690346" y="1722993"/>
            <a:chExt cx="6077637" cy="2225552"/>
          </a:xfrm>
        </p:grpSpPr>
        <p:sp>
          <p:nvSpPr>
            <p:cNvPr id="12" name="Rectangle 11">
              <a:extLst>
                <a:ext uri="{FF2B5EF4-FFF2-40B4-BE49-F238E27FC236}">
                  <a16:creationId xmlns:a16="http://schemas.microsoft.com/office/drawing/2014/main" id="{A0633DB1-5D56-AF49-BFEE-FBB06D0EC11D}"/>
                </a:ext>
              </a:extLst>
            </p:cNvPr>
            <p:cNvSpPr/>
            <p:nvPr/>
          </p:nvSpPr>
          <p:spPr>
            <a:xfrm>
              <a:off x="5690346" y="1722993"/>
              <a:ext cx="2378209" cy="646331"/>
            </a:xfrm>
            <a:prstGeom prst="rect">
              <a:avLst/>
            </a:prstGeom>
          </p:spPr>
          <p:txBody>
            <a:bodyPr wrap="square">
              <a:spAutoFit/>
            </a:bodyPr>
            <a:lstStyle/>
            <a:p>
              <a:r>
                <a:rPr lang="en-GB" dirty="0" err="1"/>
                <a:t>Infervision</a:t>
              </a:r>
              <a:r>
                <a:rPr lang="en-GB" dirty="0"/>
                <a:t> – </a:t>
              </a:r>
            </a:p>
            <a:p>
              <a:r>
                <a:rPr lang="en-GB" b="1" dirty="0"/>
                <a:t>CT scans analysis  </a:t>
              </a:r>
            </a:p>
          </p:txBody>
        </p:sp>
        <p:pic>
          <p:nvPicPr>
            <p:cNvPr id="18" name="Picture 17">
              <a:extLst>
                <a:ext uri="{FF2B5EF4-FFF2-40B4-BE49-F238E27FC236}">
                  <a16:creationId xmlns:a16="http://schemas.microsoft.com/office/drawing/2014/main" id="{7D2ED578-7218-CC4B-8F11-E20BC2C594F9}"/>
                </a:ext>
              </a:extLst>
            </p:cNvPr>
            <p:cNvPicPr>
              <a:picLocks noChangeAspect="1"/>
            </p:cNvPicPr>
            <p:nvPr/>
          </p:nvPicPr>
          <p:blipFill>
            <a:blip r:embed="rId5"/>
            <a:stretch>
              <a:fillRect/>
            </a:stretch>
          </p:blipFill>
          <p:spPr>
            <a:xfrm>
              <a:off x="8068556" y="1722993"/>
              <a:ext cx="3699427" cy="2225552"/>
            </a:xfrm>
            <a:prstGeom prst="rect">
              <a:avLst/>
            </a:prstGeom>
          </p:spPr>
        </p:pic>
      </p:grpSp>
      <p:grpSp>
        <p:nvGrpSpPr>
          <p:cNvPr id="26" name="Group 25">
            <a:extLst>
              <a:ext uri="{FF2B5EF4-FFF2-40B4-BE49-F238E27FC236}">
                <a16:creationId xmlns:a16="http://schemas.microsoft.com/office/drawing/2014/main" id="{9C5FD5BA-D8CC-4F41-9B23-95484E57574B}"/>
              </a:ext>
            </a:extLst>
          </p:cNvPr>
          <p:cNvGrpSpPr/>
          <p:nvPr/>
        </p:nvGrpSpPr>
        <p:grpSpPr>
          <a:xfrm>
            <a:off x="5705551" y="4192073"/>
            <a:ext cx="6062432" cy="1698310"/>
            <a:chOff x="5733118" y="4470916"/>
            <a:chExt cx="6062432" cy="1698310"/>
          </a:xfrm>
        </p:grpSpPr>
        <p:sp>
          <p:nvSpPr>
            <p:cNvPr id="8" name="TextBox 7">
              <a:extLst>
                <a:ext uri="{FF2B5EF4-FFF2-40B4-BE49-F238E27FC236}">
                  <a16:creationId xmlns:a16="http://schemas.microsoft.com/office/drawing/2014/main" id="{C41F463B-6E24-DE41-905B-E995B1C3C141}"/>
                </a:ext>
              </a:extLst>
            </p:cNvPr>
            <p:cNvSpPr txBox="1"/>
            <p:nvPr/>
          </p:nvSpPr>
          <p:spPr>
            <a:xfrm>
              <a:off x="5733118" y="4470916"/>
              <a:ext cx="2537661" cy="923330"/>
            </a:xfrm>
            <a:prstGeom prst="rect">
              <a:avLst/>
            </a:prstGeom>
            <a:noFill/>
          </p:spPr>
          <p:txBody>
            <a:bodyPr wrap="square" rtlCol="0">
              <a:spAutoFit/>
            </a:bodyPr>
            <a:lstStyle/>
            <a:p>
              <a:r>
                <a:rPr lang="en-GB" dirty="0" err="1"/>
                <a:t>Paginemediche</a:t>
              </a:r>
              <a:r>
                <a:rPr lang="en-GB" dirty="0"/>
                <a:t> </a:t>
              </a:r>
              <a:r>
                <a:rPr lang="en-GB" dirty="0" err="1"/>
                <a:t>telediagnosis</a:t>
              </a:r>
              <a:r>
                <a:rPr lang="en-GB" dirty="0"/>
                <a:t> -  </a:t>
              </a:r>
              <a:r>
                <a:rPr lang="en-GB" b="1" dirty="0"/>
                <a:t>chatbot</a:t>
              </a:r>
            </a:p>
          </p:txBody>
        </p:sp>
        <p:pic>
          <p:nvPicPr>
            <p:cNvPr id="19" name="Picture 18">
              <a:extLst>
                <a:ext uri="{FF2B5EF4-FFF2-40B4-BE49-F238E27FC236}">
                  <a16:creationId xmlns:a16="http://schemas.microsoft.com/office/drawing/2014/main" id="{35C6AF4C-FD86-3249-8CE6-DCFD94FB3F9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457229" y="4470916"/>
              <a:ext cx="3338321" cy="1698310"/>
            </a:xfrm>
            <a:prstGeom prst="rect">
              <a:avLst/>
            </a:prstGeom>
          </p:spPr>
        </p:pic>
      </p:grpSp>
      <p:grpSp>
        <p:nvGrpSpPr>
          <p:cNvPr id="23" name="Group 22">
            <a:extLst>
              <a:ext uri="{FF2B5EF4-FFF2-40B4-BE49-F238E27FC236}">
                <a16:creationId xmlns:a16="http://schemas.microsoft.com/office/drawing/2014/main" id="{3C4687E6-2150-5243-927E-AD9C43D9E5F8}"/>
              </a:ext>
            </a:extLst>
          </p:cNvPr>
          <p:cNvGrpSpPr/>
          <p:nvPr/>
        </p:nvGrpSpPr>
        <p:grpSpPr>
          <a:xfrm>
            <a:off x="396450" y="1192808"/>
            <a:ext cx="4591356" cy="2585324"/>
            <a:chOff x="396450" y="1722993"/>
            <a:chExt cx="4591356" cy="2585324"/>
          </a:xfrm>
        </p:grpSpPr>
        <p:sp>
          <p:nvSpPr>
            <p:cNvPr id="14" name="TextBox 13">
              <a:extLst>
                <a:ext uri="{FF2B5EF4-FFF2-40B4-BE49-F238E27FC236}">
                  <a16:creationId xmlns:a16="http://schemas.microsoft.com/office/drawing/2014/main" id="{5F079854-8CFD-7643-9E22-FC3E63B1B674}"/>
                </a:ext>
              </a:extLst>
            </p:cNvPr>
            <p:cNvSpPr txBox="1"/>
            <p:nvPr/>
          </p:nvSpPr>
          <p:spPr>
            <a:xfrm>
              <a:off x="396450" y="1722994"/>
              <a:ext cx="2106118" cy="2585323"/>
            </a:xfrm>
            <a:prstGeom prst="rect">
              <a:avLst/>
            </a:prstGeom>
            <a:noFill/>
          </p:spPr>
          <p:txBody>
            <a:bodyPr wrap="square" rtlCol="0">
              <a:spAutoFit/>
            </a:bodyPr>
            <a:lstStyle/>
            <a:p>
              <a:r>
                <a:rPr lang="en-GB" dirty="0"/>
                <a:t>University of Southampton analysed mobile phone data from China to understand the pandemic’s early </a:t>
              </a:r>
              <a:r>
                <a:rPr lang="en-GB" b="1" dirty="0"/>
                <a:t>movement patterns  </a:t>
              </a:r>
            </a:p>
          </p:txBody>
        </p:sp>
        <p:pic>
          <p:nvPicPr>
            <p:cNvPr id="20" name="Picture 19">
              <a:extLst>
                <a:ext uri="{FF2B5EF4-FFF2-40B4-BE49-F238E27FC236}">
                  <a16:creationId xmlns:a16="http://schemas.microsoft.com/office/drawing/2014/main" id="{1AB4A482-0E94-8B42-AE76-6C07727C56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881689" y="1722993"/>
              <a:ext cx="2106117" cy="1958739"/>
            </a:xfrm>
            <a:prstGeom prst="rect">
              <a:avLst/>
            </a:prstGeom>
          </p:spPr>
        </p:pic>
      </p:grpSp>
      <p:grpSp>
        <p:nvGrpSpPr>
          <p:cNvPr id="24" name="Group 23">
            <a:extLst>
              <a:ext uri="{FF2B5EF4-FFF2-40B4-BE49-F238E27FC236}">
                <a16:creationId xmlns:a16="http://schemas.microsoft.com/office/drawing/2014/main" id="{0624F895-C331-3C4F-8407-2EE39BC8D385}"/>
              </a:ext>
            </a:extLst>
          </p:cNvPr>
          <p:cNvGrpSpPr/>
          <p:nvPr/>
        </p:nvGrpSpPr>
        <p:grpSpPr>
          <a:xfrm>
            <a:off x="368883" y="3971091"/>
            <a:ext cx="5299115" cy="1919292"/>
            <a:chOff x="396450" y="4249934"/>
            <a:chExt cx="5299115" cy="1919292"/>
          </a:xfrm>
        </p:grpSpPr>
        <p:sp>
          <p:nvSpPr>
            <p:cNvPr id="16" name="TextBox 15">
              <a:extLst>
                <a:ext uri="{FF2B5EF4-FFF2-40B4-BE49-F238E27FC236}">
                  <a16:creationId xmlns:a16="http://schemas.microsoft.com/office/drawing/2014/main" id="{5FBFF0C0-9E99-524E-9C9D-30AE1134C633}"/>
                </a:ext>
              </a:extLst>
            </p:cNvPr>
            <p:cNvSpPr txBox="1"/>
            <p:nvPr/>
          </p:nvSpPr>
          <p:spPr>
            <a:xfrm>
              <a:off x="396450" y="4470916"/>
              <a:ext cx="1945697" cy="1477328"/>
            </a:xfrm>
            <a:prstGeom prst="rect">
              <a:avLst/>
            </a:prstGeom>
            <a:noFill/>
          </p:spPr>
          <p:txBody>
            <a:bodyPr wrap="square" rtlCol="0">
              <a:spAutoFit/>
            </a:bodyPr>
            <a:lstStyle/>
            <a:p>
              <a:r>
                <a:rPr lang="en-GB" dirty="0" err="1"/>
                <a:t>Bluedot</a:t>
              </a:r>
              <a:r>
                <a:rPr lang="en-GB" dirty="0"/>
                <a:t> used web scraping + </a:t>
              </a:r>
              <a:r>
                <a:rPr lang="en-GB" b="1" dirty="0"/>
                <a:t>NLP</a:t>
              </a:r>
              <a:r>
                <a:rPr lang="en-GB" dirty="0"/>
                <a:t> to predict spread of the virus</a:t>
              </a:r>
              <a:endParaRPr lang="en-GB" b="1" dirty="0"/>
            </a:p>
          </p:txBody>
        </p:sp>
        <p:pic>
          <p:nvPicPr>
            <p:cNvPr id="22" name="Picture 21">
              <a:extLst>
                <a:ext uri="{FF2B5EF4-FFF2-40B4-BE49-F238E27FC236}">
                  <a16:creationId xmlns:a16="http://schemas.microsoft.com/office/drawing/2014/main" id="{C7C10F7A-35C7-2E45-988D-42C8C71945A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73928" y="4249934"/>
              <a:ext cx="3521637" cy="1919292"/>
            </a:xfrm>
            <a:prstGeom prst="rect">
              <a:avLst/>
            </a:prstGeom>
          </p:spPr>
        </p:pic>
      </p:grpSp>
    </p:spTree>
    <p:extLst>
      <p:ext uri="{BB962C8B-B14F-4D97-AF65-F5344CB8AC3E}">
        <p14:creationId xmlns:p14="http://schemas.microsoft.com/office/powerpoint/2010/main" val="31911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AI vs COVID-19 - Finding a Cure. </a:t>
            </a:r>
          </a:p>
        </p:txBody>
      </p:sp>
      <p:grpSp>
        <p:nvGrpSpPr>
          <p:cNvPr id="13" name="Group 12">
            <a:extLst>
              <a:ext uri="{FF2B5EF4-FFF2-40B4-BE49-F238E27FC236}">
                <a16:creationId xmlns:a16="http://schemas.microsoft.com/office/drawing/2014/main" id="{316B9F6C-1889-6D4B-9B3F-5F5B5F39396A}"/>
              </a:ext>
            </a:extLst>
          </p:cNvPr>
          <p:cNvGrpSpPr/>
          <p:nvPr/>
        </p:nvGrpSpPr>
        <p:grpSpPr>
          <a:xfrm>
            <a:off x="400108" y="1305340"/>
            <a:ext cx="3051481" cy="4289231"/>
            <a:chOff x="400108" y="1305340"/>
            <a:chExt cx="3051481" cy="4289231"/>
          </a:xfrm>
        </p:grpSpPr>
        <p:sp>
          <p:nvSpPr>
            <p:cNvPr id="8" name="TextBox 7">
              <a:extLst>
                <a:ext uri="{FF2B5EF4-FFF2-40B4-BE49-F238E27FC236}">
                  <a16:creationId xmlns:a16="http://schemas.microsoft.com/office/drawing/2014/main" id="{C41F463B-6E24-DE41-905B-E995B1C3C141}"/>
                </a:ext>
              </a:extLst>
            </p:cNvPr>
            <p:cNvSpPr txBox="1"/>
            <p:nvPr/>
          </p:nvSpPr>
          <p:spPr>
            <a:xfrm>
              <a:off x="400108" y="1305340"/>
              <a:ext cx="3019590" cy="1200329"/>
            </a:xfrm>
            <a:prstGeom prst="rect">
              <a:avLst/>
            </a:prstGeom>
            <a:noFill/>
          </p:spPr>
          <p:txBody>
            <a:bodyPr wrap="square" rtlCol="0">
              <a:spAutoFit/>
            </a:bodyPr>
            <a:lstStyle/>
            <a:p>
              <a:r>
                <a:rPr lang="en-GB" dirty="0"/>
                <a:t>Deep Mind </a:t>
              </a:r>
              <a:r>
                <a:rPr lang="en-GB" dirty="0" err="1"/>
                <a:t>AlphaFold</a:t>
              </a:r>
              <a:r>
                <a:rPr lang="en-GB" dirty="0"/>
                <a:t> – find the shape of SARS-CoV-2 protein through </a:t>
              </a:r>
              <a:r>
                <a:rPr lang="en-GB" b="1" dirty="0"/>
                <a:t>pattern finding </a:t>
              </a:r>
            </a:p>
          </p:txBody>
        </p:sp>
        <p:pic>
          <p:nvPicPr>
            <p:cNvPr id="2" name="Picture 1">
              <a:extLst>
                <a:ext uri="{FF2B5EF4-FFF2-40B4-BE49-F238E27FC236}">
                  <a16:creationId xmlns:a16="http://schemas.microsoft.com/office/drawing/2014/main" id="{F24017FE-762D-A644-B483-C55A77F9AF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2000" y="3183324"/>
              <a:ext cx="3019589" cy="2411247"/>
            </a:xfrm>
            <a:prstGeom prst="rect">
              <a:avLst/>
            </a:prstGeom>
          </p:spPr>
        </p:pic>
      </p:grpSp>
      <p:grpSp>
        <p:nvGrpSpPr>
          <p:cNvPr id="17" name="Group 16">
            <a:extLst>
              <a:ext uri="{FF2B5EF4-FFF2-40B4-BE49-F238E27FC236}">
                <a16:creationId xmlns:a16="http://schemas.microsoft.com/office/drawing/2014/main" id="{B39B149E-C14A-5345-A5AC-E75A27266EE5}"/>
              </a:ext>
            </a:extLst>
          </p:cNvPr>
          <p:cNvGrpSpPr/>
          <p:nvPr/>
        </p:nvGrpSpPr>
        <p:grpSpPr>
          <a:xfrm>
            <a:off x="8240630" y="1166840"/>
            <a:ext cx="3834693" cy="4427730"/>
            <a:chOff x="8240630" y="1166840"/>
            <a:chExt cx="3834693" cy="4427730"/>
          </a:xfrm>
        </p:grpSpPr>
        <p:sp>
          <p:nvSpPr>
            <p:cNvPr id="5" name="Rectangle 4">
              <a:extLst>
                <a:ext uri="{FF2B5EF4-FFF2-40B4-BE49-F238E27FC236}">
                  <a16:creationId xmlns:a16="http://schemas.microsoft.com/office/drawing/2014/main" id="{F7DB9E8A-519F-764E-AB60-778DD5899388}"/>
                </a:ext>
              </a:extLst>
            </p:cNvPr>
            <p:cNvSpPr/>
            <p:nvPr/>
          </p:nvSpPr>
          <p:spPr>
            <a:xfrm>
              <a:off x="8240630" y="1166840"/>
              <a:ext cx="3834693" cy="1477328"/>
            </a:xfrm>
            <a:prstGeom prst="rect">
              <a:avLst/>
            </a:prstGeom>
          </p:spPr>
          <p:txBody>
            <a:bodyPr wrap="square">
              <a:spAutoFit/>
            </a:bodyPr>
            <a:lstStyle/>
            <a:p>
              <a:r>
                <a:rPr lang="en-GB" dirty="0" err="1"/>
                <a:t>BenevolentAI</a:t>
              </a:r>
              <a:r>
                <a:rPr lang="en-GB" dirty="0">
                  <a:solidFill>
                    <a:srgbClr val="222222"/>
                  </a:solidFill>
                </a:rPr>
                <a:t> applied </a:t>
              </a:r>
              <a:r>
                <a:rPr lang="en-GB" b="1" dirty="0">
                  <a:solidFill>
                    <a:srgbClr val="222222"/>
                  </a:solidFill>
                </a:rPr>
                <a:t>knowledge graph </a:t>
              </a:r>
              <a:r>
                <a:rPr lang="en-GB" dirty="0">
                  <a:solidFill>
                    <a:srgbClr val="222222"/>
                  </a:solidFill>
                </a:rPr>
                <a:t>to searching through literature for existing drugs, based on SARS-CoV-19’s chemical properties. </a:t>
              </a:r>
              <a:endParaRPr lang="en-GB" dirty="0"/>
            </a:p>
          </p:txBody>
        </p:sp>
        <p:pic>
          <p:nvPicPr>
            <p:cNvPr id="12" name="Picture 2">
              <a:extLst>
                <a:ext uri="{FF2B5EF4-FFF2-40B4-BE49-F238E27FC236}">
                  <a16:creationId xmlns:a16="http://schemas.microsoft.com/office/drawing/2014/main" id="{E29D8647-6593-CA40-AB11-066876E351A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40410" y="3183323"/>
              <a:ext cx="2835135" cy="24112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6" name="Group 15">
            <a:extLst>
              <a:ext uri="{FF2B5EF4-FFF2-40B4-BE49-F238E27FC236}">
                <a16:creationId xmlns:a16="http://schemas.microsoft.com/office/drawing/2014/main" id="{1B501E38-EC96-AA4B-8493-03300546317C}"/>
              </a:ext>
            </a:extLst>
          </p:cNvPr>
          <p:cNvGrpSpPr/>
          <p:nvPr/>
        </p:nvGrpSpPr>
        <p:grpSpPr>
          <a:xfrm>
            <a:off x="3956017" y="1443839"/>
            <a:ext cx="4279963" cy="4150731"/>
            <a:chOff x="3956017" y="1443839"/>
            <a:chExt cx="4279963" cy="4150731"/>
          </a:xfrm>
        </p:grpSpPr>
        <p:pic>
          <p:nvPicPr>
            <p:cNvPr id="6" name="Picture 5">
              <a:extLst>
                <a:ext uri="{FF2B5EF4-FFF2-40B4-BE49-F238E27FC236}">
                  <a16:creationId xmlns:a16="http://schemas.microsoft.com/office/drawing/2014/main" id="{59DDFF6D-BBA1-AE45-AB62-1C3A55A6CA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6017" y="3183323"/>
              <a:ext cx="4279963" cy="2411247"/>
            </a:xfrm>
            <a:prstGeom prst="rect">
              <a:avLst/>
            </a:prstGeom>
          </p:spPr>
        </p:pic>
        <p:sp>
          <p:nvSpPr>
            <p:cNvPr id="14" name="TextBox 13">
              <a:extLst>
                <a:ext uri="{FF2B5EF4-FFF2-40B4-BE49-F238E27FC236}">
                  <a16:creationId xmlns:a16="http://schemas.microsoft.com/office/drawing/2014/main" id="{AF5FBC6E-2265-A545-8FD8-0EC1302967DA}"/>
                </a:ext>
              </a:extLst>
            </p:cNvPr>
            <p:cNvSpPr txBox="1"/>
            <p:nvPr/>
          </p:nvSpPr>
          <p:spPr>
            <a:xfrm>
              <a:off x="4586204" y="1443839"/>
              <a:ext cx="3019590" cy="923330"/>
            </a:xfrm>
            <a:prstGeom prst="rect">
              <a:avLst/>
            </a:prstGeom>
            <a:noFill/>
          </p:spPr>
          <p:txBody>
            <a:bodyPr wrap="square" rtlCol="0">
              <a:spAutoFit/>
            </a:bodyPr>
            <a:lstStyle/>
            <a:p>
              <a:r>
                <a:rPr lang="en-GB" dirty="0"/>
                <a:t>Insilico Medicine – </a:t>
              </a:r>
              <a:r>
                <a:rPr lang="en-GB" b="1" dirty="0"/>
                <a:t>GAN</a:t>
              </a:r>
              <a:r>
                <a:rPr lang="en-GB" dirty="0"/>
                <a:t> type approach to computer generated drug models. </a:t>
              </a:r>
              <a:endParaRPr lang="en-GB" b="1" dirty="0"/>
            </a:p>
          </p:txBody>
        </p:sp>
      </p:grpSp>
    </p:spTree>
    <p:extLst>
      <p:ext uri="{BB962C8B-B14F-4D97-AF65-F5344CB8AC3E}">
        <p14:creationId xmlns:p14="http://schemas.microsoft.com/office/powerpoint/2010/main" val="397988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16A641B-B3CC-BE42-953D-E7207930D16E}"/>
              </a:ext>
            </a:extLst>
          </p:cNvPr>
          <p:cNvSpPr>
            <a:spLocks noGrp="1"/>
          </p:cNvSpPr>
          <p:nvPr>
            <p:ph type="sldNum"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73C415-D670-4716-A5EC-CC4D52CA2BAC}" type="slidenum">
              <a:rPr kumimoji="0" lang="en-ZA" sz="1200" b="0" i="0" u="none" strike="noStrike" kern="1200" cap="none" spc="0" normalizeH="0" baseline="0" noProof="0" smtClean="0">
                <a:ln>
                  <a:noFill/>
                </a:ln>
                <a:solidFill>
                  <a:prstClr val="black">
                    <a:lumMod val="65000"/>
                    <a:lumOff val="35000"/>
                  </a:prstClr>
                </a:solidFill>
                <a:effectLst/>
                <a:uLnTx/>
                <a:uFillTx/>
                <a:latin typeface="Tahom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ZA" sz="1200" b="0" i="0" u="none" strike="noStrike" kern="1200" cap="none" spc="0" normalizeH="0" baseline="0" noProof="0">
              <a:ln>
                <a:noFill/>
              </a:ln>
              <a:solidFill>
                <a:prstClr val="black">
                  <a:lumMod val="65000"/>
                  <a:lumOff val="35000"/>
                </a:prstClr>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1A24917-6111-B246-A749-11092933832C}"/>
              </a:ext>
            </a:extLst>
          </p:cNvPr>
          <p:cNvSpPr/>
          <p:nvPr/>
        </p:nvSpPr>
        <p:spPr>
          <a:xfrm>
            <a:off x="0" y="6468241"/>
            <a:ext cx="110479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Tahoma"/>
                <a:ea typeface="+mn-ea"/>
                <a:cs typeface="+mn-cs"/>
              </a:rPr>
              <a:t>©2019 learn-tech.io</a:t>
            </a:r>
            <a:endParaRPr kumimoji="0" lang="en-ZA" sz="800" b="0" i="0" u="none" strike="noStrike" kern="1200" cap="none" spc="0" normalizeH="0" baseline="0" noProof="0">
              <a:ln>
                <a:noFill/>
              </a:ln>
              <a:solidFill>
                <a:srgbClr val="000000"/>
              </a:solidFill>
              <a:effectLst/>
              <a:uLnTx/>
              <a:uFillTx/>
              <a:latin typeface="Tahoma"/>
              <a:ea typeface="+mn-ea"/>
              <a:cs typeface="+mn-cs"/>
            </a:endParaRPr>
          </a:p>
        </p:txBody>
      </p:sp>
      <p:sp>
        <p:nvSpPr>
          <p:cNvPr id="7" name="Title 6">
            <a:extLst>
              <a:ext uri="{FF2B5EF4-FFF2-40B4-BE49-F238E27FC236}">
                <a16:creationId xmlns:a16="http://schemas.microsoft.com/office/drawing/2014/main" id="{72B8C282-4A4D-CA43-A0B5-F016903ED37A}"/>
              </a:ext>
            </a:extLst>
          </p:cNvPr>
          <p:cNvSpPr>
            <a:spLocks noGrp="1"/>
          </p:cNvSpPr>
          <p:nvPr>
            <p:ph type="title"/>
          </p:nvPr>
        </p:nvSpPr>
        <p:spPr/>
        <p:txBody>
          <a:bodyPr/>
          <a:lstStyle/>
          <a:p>
            <a:r>
              <a:rPr lang="en-GB" dirty="0"/>
              <a:t>Accessing the Course</a:t>
            </a:r>
          </a:p>
        </p:txBody>
      </p:sp>
      <p:grpSp>
        <p:nvGrpSpPr>
          <p:cNvPr id="13" name="Group 12">
            <a:extLst>
              <a:ext uri="{FF2B5EF4-FFF2-40B4-BE49-F238E27FC236}">
                <a16:creationId xmlns:a16="http://schemas.microsoft.com/office/drawing/2014/main" id="{E467E0E4-1F7F-2942-A178-75167A5DE8BE}"/>
              </a:ext>
            </a:extLst>
          </p:cNvPr>
          <p:cNvGrpSpPr/>
          <p:nvPr/>
        </p:nvGrpSpPr>
        <p:grpSpPr>
          <a:xfrm>
            <a:off x="432000" y="1064902"/>
            <a:ext cx="11048346" cy="2767623"/>
            <a:chOff x="432000" y="1167474"/>
            <a:chExt cx="11048346" cy="2767623"/>
          </a:xfrm>
        </p:grpSpPr>
        <p:sp>
          <p:nvSpPr>
            <p:cNvPr id="3" name="Rectangle 2">
              <a:extLst>
                <a:ext uri="{FF2B5EF4-FFF2-40B4-BE49-F238E27FC236}">
                  <a16:creationId xmlns:a16="http://schemas.microsoft.com/office/drawing/2014/main" id="{BCCDDBF0-4EF9-D845-869F-8242D808442F}"/>
                </a:ext>
              </a:extLst>
            </p:cNvPr>
            <p:cNvSpPr/>
            <p:nvPr/>
          </p:nvSpPr>
          <p:spPr>
            <a:xfrm>
              <a:off x="432000" y="1167474"/>
              <a:ext cx="11048346" cy="523220"/>
            </a:xfrm>
            <a:prstGeom prst="rect">
              <a:avLst/>
            </a:prstGeom>
          </p:spPr>
          <p:txBody>
            <a:bodyPr wrap="none">
              <a:spAutoFit/>
            </a:bodyPr>
            <a:lstStyle/>
            <a:p>
              <a:r>
                <a:rPr lang="en-GB" sz="2800" dirty="0"/>
                <a:t>Web course - https://</a:t>
              </a:r>
              <a:r>
                <a:rPr lang="en-GB" sz="2800" dirty="0" err="1"/>
                <a:t>www.learn-tech.courses</a:t>
              </a:r>
              <a:r>
                <a:rPr lang="en-GB" sz="2800" dirty="0"/>
                <a:t>/p/covid-19-demystified</a:t>
              </a:r>
            </a:p>
          </p:txBody>
        </p:sp>
        <p:pic>
          <p:nvPicPr>
            <p:cNvPr id="11" name="Picture 10">
              <a:extLst>
                <a:ext uri="{FF2B5EF4-FFF2-40B4-BE49-F238E27FC236}">
                  <a16:creationId xmlns:a16="http://schemas.microsoft.com/office/drawing/2014/main" id="{F5B082EB-551B-654A-B709-6B8FB2F05F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7081" y="1844603"/>
              <a:ext cx="6377837" cy="2090494"/>
            </a:xfrm>
            <a:prstGeom prst="rect">
              <a:avLst/>
            </a:prstGeom>
          </p:spPr>
        </p:pic>
      </p:grpSp>
      <p:grpSp>
        <p:nvGrpSpPr>
          <p:cNvPr id="14" name="Group 13">
            <a:extLst>
              <a:ext uri="{FF2B5EF4-FFF2-40B4-BE49-F238E27FC236}">
                <a16:creationId xmlns:a16="http://schemas.microsoft.com/office/drawing/2014/main" id="{7B95A510-1C4C-0D49-8857-8B7A084E5BA9}"/>
              </a:ext>
            </a:extLst>
          </p:cNvPr>
          <p:cNvGrpSpPr/>
          <p:nvPr/>
        </p:nvGrpSpPr>
        <p:grpSpPr>
          <a:xfrm>
            <a:off x="1020474" y="3956802"/>
            <a:ext cx="10151049" cy="2203111"/>
            <a:chOff x="1020474" y="4059374"/>
            <a:chExt cx="10151049" cy="2203111"/>
          </a:xfrm>
        </p:grpSpPr>
        <p:sp>
          <p:nvSpPr>
            <p:cNvPr id="5" name="TextBox 4">
              <a:extLst>
                <a:ext uri="{FF2B5EF4-FFF2-40B4-BE49-F238E27FC236}">
                  <a16:creationId xmlns:a16="http://schemas.microsoft.com/office/drawing/2014/main" id="{3DADE5D4-4702-BA41-816E-A1FC116A657D}"/>
                </a:ext>
              </a:extLst>
            </p:cNvPr>
            <p:cNvSpPr txBox="1"/>
            <p:nvPr/>
          </p:nvSpPr>
          <p:spPr>
            <a:xfrm>
              <a:off x="1020474" y="4059374"/>
              <a:ext cx="10151049" cy="523220"/>
            </a:xfrm>
            <a:prstGeom prst="rect">
              <a:avLst/>
            </a:prstGeom>
            <a:noFill/>
          </p:spPr>
          <p:txBody>
            <a:bodyPr wrap="none" rtlCol="0">
              <a:spAutoFit/>
            </a:bodyPr>
            <a:lstStyle/>
            <a:p>
              <a:r>
                <a:rPr lang="en-GB" sz="2800" dirty="0"/>
                <a:t>GitHub - https://</a:t>
              </a:r>
              <a:r>
                <a:rPr lang="en-GB" sz="2800" dirty="0" err="1"/>
                <a:t>github.com</a:t>
              </a:r>
              <a:r>
                <a:rPr lang="en-GB" sz="2800" dirty="0"/>
                <a:t>/learn-tech-</a:t>
              </a:r>
              <a:r>
                <a:rPr lang="en-GB" sz="2800" dirty="0" err="1"/>
                <a:t>io</a:t>
              </a:r>
              <a:r>
                <a:rPr lang="en-GB" sz="2800" dirty="0"/>
                <a:t>/covid-19-demystified</a:t>
              </a:r>
            </a:p>
          </p:txBody>
        </p:sp>
        <p:pic>
          <p:nvPicPr>
            <p:cNvPr id="12" name="Picture 11">
              <a:extLst>
                <a:ext uri="{FF2B5EF4-FFF2-40B4-BE49-F238E27FC236}">
                  <a16:creationId xmlns:a16="http://schemas.microsoft.com/office/drawing/2014/main" id="{127B7045-1117-3D4B-91C6-B7A6538513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7716" y="4639415"/>
              <a:ext cx="5756564" cy="1623070"/>
            </a:xfrm>
            <a:prstGeom prst="rect">
              <a:avLst/>
            </a:prstGeom>
          </p:spPr>
        </p:pic>
      </p:grpSp>
    </p:spTree>
    <p:extLst>
      <p:ext uri="{BB962C8B-B14F-4D97-AF65-F5344CB8AC3E}">
        <p14:creationId xmlns:p14="http://schemas.microsoft.com/office/powerpoint/2010/main" val="211010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9">
      <a:dk1>
        <a:srgbClr val="000000"/>
      </a:dk1>
      <a:lt1>
        <a:srgbClr val="FFFFFF"/>
      </a:lt1>
      <a:dk2>
        <a:srgbClr val="12121E"/>
      </a:dk2>
      <a:lt2>
        <a:srgbClr val="F2F2F2"/>
      </a:lt2>
      <a:accent1>
        <a:srgbClr val="ED230C"/>
      </a:accent1>
      <a:accent2>
        <a:srgbClr val="0070F0"/>
      </a:accent2>
      <a:accent3>
        <a:srgbClr val="9437FF"/>
      </a:accent3>
      <a:accent4>
        <a:srgbClr val="CEBD00"/>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ch Pitch Deck_SB - v6.potx" id="{93EB355F-44AA-4C3B-B422-06FEF3368D10}" vid="{6D3ED4B3-79CD-40AE-9163-46339FA98783}"/>
    </a:ext>
  </a:extLst>
</a:theme>
</file>

<file path=ppt/theme/theme2.xml><?xml version="1.0" encoding="utf-8"?>
<a:theme xmlns:a="http://schemas.openxmlformats.org/drawingml/2006/main" name="TR9_Webcast_template">
  <a:themeElements>
    <a:clrScheme name="Custom 4">
      <a:dk1>
        <a:srgbClr val="000000"/>
      </a:dk1>
      <a:lt1>
        <a:srgbClr val="FFFFFF"/>
      </a:lt1>
      <a:dk2>
        <a:srgbClr val="697E1A"/>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a:majorFont>
        <a:latin typeface="Segoe UI"/>
        <a:ea typeface=""/>
        <a:cs typeface=""/>
      </a:majorFont>
      <a:minorFont>
        <a:latin typeface="Segoe UI"/>
        <a:ea typeface=""/>
        <a:cs typeface=""/>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93683</TotalTime>
  <Words>1045</Words>
  <Application>Microsoft Macintosh PowerPoint</Application>
  <PresentationFormat>Widescreen</PresentationFormat>
  <Paragraphs>143</Paragraphs>
  <Slides>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-apple-system</vt:lpstr>
      <vt:lpstr>Arial</vt:lpstr>
      <vt:lpstr>Arial Black</vt:lpstr>
      <vt:lpstr>Calibri</vt:lpstr>
      <vt:lpstr>Palatino Linotype</vt:lpstr>
      <vt:lpstr>Segoe UI</vt:lpstr>
      <vt:lpstr>Tahoma</vt:lpstr>
      <vt:lpstr>Times New Roman</vt:lpstr>
      <vt:lpstr>1_Office Theme</vt:lpstr>
      <vt:lpstr>TR9_Webcast_template</vt:lpstr>
      <vt:lpstr>COVID-19 DEMYSTIFIED</vt:lpstr>
      <vt:lpstr>COVID-19 Demystified Team</vt:lpstr>
      <vt:lpstr>Why COVID-19 Demystified?</vt:lpstr>
      <vt:lpstr>What You Will Learn?</vt:lpstr>
      <vt:lpstr>Feedback To-Date</vt:lpstr>
      <vt:lpstr>AI vs COVID-19 - Detection and Diagnosis </vt:lpstr>
      <vt:lpstr>AI vs COVID-19 - Finding a Cure. </vt:lpstr>
      <vt:lpstr>Accessing the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Lloyd</dc:creator>
  <cp:lastModifiedBy>Mike Lloyd</cp:lastModifiedBy>
  <cp:revision>1116</cp:revision>
  <cp:lastPrinted>2019-09-24T19:59:37Z</cp:lastPrinted>
  <dcterms:created xsi:type="dcterms:W3CDTF">2019-03-21T18:53:44Z</dcterms:created>
  <dcterms:modified xsi:type="dcterms:W3CDTF">2020-05-01T09:31:43Z</dcterms:modified>
</cp:coreProperties>
</file>